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2" r:id="rId3"/>
    <p:sldId id="1117" r:id="rId4"/>
    <p:sldId id="1080" r:id="rId5"/>
    <p:sldId id="1120" r:id="rId6"/>
    <p:sldId id="1118" r:id="rId7"/>
    <p:sldId id="1123" r:id="rId8"/>
    <p:sldId id="1121" r:id="rId9"/>
    <p:sldId id="1124" r:id="rId10"/>
    <p:sldId id="1135" r:id="rId11"/>
    <p:sldId id="1125" r:id="rId12"/>
    <p:sldId id="1130" r:id="rId13"/>
    <p:sldId id="1126" r:id="rId14"/>
    <p:sldId id="1127" r:id="rId15"/>
    <p:sldId id="1131" r:id="rId16"/>
    <p:sldId id="1132" r:id="rId17"/>
    <p:sldId id="1134" r:id="rId18"/>
    <p:sldId id="1133" r:id="rId19"/>
    <p:sldId id="602" r:id="rId20"/>
    <p:sldId id="273" r:id="rId21"/>
    <p:sldId id="274"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7"/>
            <p14:sldId id="1080"/>
            <p14:sldId id="1120"/>
            <p14:sldId id="1118"/>
            <p14:sldId id="1123"/>
            <p14:sldId id="1121"/>
            <p14:sldId id="1124"/>
            <p14:sldId id="1135"/>
            <p14:sldId id="1125"/>
            <p14:sldId id="1130"/>
            <p14:sldId id="1126"/>
            <p14:sldId id="1127"/>
            <p14:sldId id="1131"/>
            <p14:sldId id="1132"/>
            <p14:sldId id="1134"/>
            <p14:sldId id="113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5" Type="http://schemas.openxmlformats.org/officeDocument/2006/relationships/image" Target="../media/image35.wmf"/><Relationship Id="rId4" Type="http://schemas.openxmlformats.org/officeDocument/2006/relationships/image" Target="../media/image3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40.wmf"/><Relationship Id="rId4"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dirty="0" smtClean="0"/>
              <a:t>Newton's method for finding extrema in </a:t>
            </a:r>
            <a:r>
              <a:rPr lang="en-US" i="1" dirty="0" smtClean="0"/>
              <a:t>n</a:t>
            </a:r>
            <a:r>
              <a:rPr lang="en-US" dirty="0" smtClean="0"/>
              <a:t> dimensions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Newton's method for finding extrema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Newton's method for finding extrema in n dimensions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Newton's method for finding extrema in n dimensions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Newton's method for finding extrema in n dimensions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 for finding extrema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 for finding extrema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Newton's method for finding extrema in n dimensions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wmf"/><Relationship Id="rId3" Type="http://schemas.microsoft.com/office/2007/relationships/media" Target="../media/media11.m4a"/><Relationship Id="rId7" Type="http://schemas.openxmlformats.org/officeDocument/2006/relationships/oleObject" Target="../embeddings/oleObject18.bin"/><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6.wmf"/><Relationship Id="rId3" Type="http://schemas.microsoft.com/office/2007/relationships/media" Target="../media/media12.m4a"/><Relationship Id="rId7" Type="http://schemas.openxmlformats.org/officeDocument/2006/relationships/oleObject" Target="../embeddings/oleObject19.bin"/><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28.png"/><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13.m4a"/><Relationship Id="rId7" Type="http://schemas.openxmlformats.org/officeDocument/2006/relationships/image" Target="../media/image29.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13.m4a"/><Relationship Id="rId9" Type="http://schemas.openxmlformats.org/officeDocument/2006/relationships/image" Target="../media/image30.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4.wmf"/><Relationship Id="rId3" Type="http://schemas.microsoft.com/office/2007/relationships/media" Target="../media/media14.m4a"/><Relationship Id="rId7" Type="http://schemas.openxmlformats.org/officeDocument/2006/relationships/image" Target="../media/image31.wmf"/><Relationship Id="rId12" Type="http://schemas.openxmlformats.org/officeDocument/2006/relationships/oleObject" Target="../embeddings/oleObject26.bin"/><Relationship Id="rId2" Type="http://schemas.openxmlformats.org/officeDocument/2006/relationships/tags" Target="../tags/tag12.xml"/><Relationship Id="rId16"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oleObject" Target="../embeddings/oleObject23.bin"/><Relationship Id="rId11" Type="http://schemas.openxmlformats.org/officeDocument/2006/relationships/image" Target="../media/image33.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25.bin"/><Relationship Id="rId4" Type="http://schemas.openxmlformats.org/officeDocument/2006/relationships/audio" Target="../media/media14.m4a"/><Relationship Id="rId9" Type="http://schemas.openxmlformats.org/officeDocument/2006/relationships/image" Target="../media/image32.wmf"/><Relationship Id="rId14"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39.wmf"/><Relationship Id="rId3" Type="http://schemas.microsoft.com/office/2007/relationships/media" Target="../media/media15.m4a"/><Relationship Id="rId7" Type="http://schemas.openxmlformats.org/officeDocument/2006/relationships/image" Target="../media/image36.wmf"/><Relationship Id="rId12" Type="http://schemas.openxmlformats.org/officeDocument/2006/relationships/oleObject" Target="../embeddings/oleObject31.bin"/><Relationship Id="rId2" Type="http://schemas.openxmlformats.org/officeDocument/2006/relationships/tags" Target="../tags/tag13.xml"/><Relationship Id="rId16" Type="http://schemas.openxmlformats.org/officeDocument/2006/relationships/image" Target="../media/image8.png"/><Relationship Id="rId1" Type="http://schemas.openxmlformats.org/officeDocument/2006/relationships/vmlDrawing" Target="../drawings/vmlDrawing11.vml"/><Relationship Id="rId6" Type="http://schemas.openxmlformats.org/officeDocument/2006/relationships/oleObject" Target="../embeddings/oleObject28.bin"/><Relationship Id="rId11" Type="http://schemas.openxmlformats.org/officeDocument/2006/relationships/image" Target="../media/image38.wmf"/><Relationship Id="rId5" Type="http://schemas.openxmlformats.org/officeDocument/2006/relationships/slideLayout" Target="../slideLayouts/slideLayout2.xml"/><Relationship Id="rId15" Type="http://schemas.openxmlformats.org/officeDocument/2006/relationships/image" Target="../media/image40.wmf"/><Relationship Id="rId10" Type="http://schemas.openxmlformats.org/officeDocument/2006/relationships/oleObject" Target="../embeddings/oleObject30.bin"/><Relationship Id="rId4" Type="http://schemas.openxmlformats.org/officeDocument/2006/relationships/audio" Target="../media/media15.m4a"/><Relationship Id="rId9" Type="http://schemas.openxmlformats.org/officeDocument/2006/relationships/image" Target="../media/image37.wmf"/><Relationship Id="rId14"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44.wmf"/><Relationship Id="rId3" Type="http://schemas.microsoft.com/office/2007/relationships/media" Target="../media/media16.m4a"/><Relationship Id="rId7" Type="http://schemas.openxmlformats.org/officeDocument/2006/relationships/image" Target="../media/image41.wmf"/><Relationship Id="rId12" Type="http://schemas.openxmlformats.org/officeDocument/2006/relationships/oleObject" Target="../embeddings/oleObject36.bin"/><Relationship Id="rId2" Type="http://schemas.openxmlformats.org/officeDocument/2006/relationships/tags" Target="../tags/tag14.xml"/><Relationship Id="rId16" Type="http://schemas.openxmlformats.org/officeDocument/2006/relationships/image" Target="../media/image8.png"/><Relationship Id="rId1" Type="http://schemas.openxmlformats.org/officeDocument/2006/relationships/vmlDrawing" Target="../drawings/vmlDrawing12.vml"/><Relationship Id="rId6" Type="http://schemas.openxmlformats.org/officeDocument/2006/relationships/oleObject" Target="../embeddings/oleObject33.bin"/><Relationship Id="rId11" Type="http://schemas.openxmlformats.org/officeDocument/2006/relationships/image" Target="../media/image43.wmf"/><Relationship Id="rId5" Type="http://schemas.openxmlformats.org/officeDocument/2006/relationships/slideLayout" Target="../slideLayouts/slideLayout2.xml"/><Relationship Id="rId15" Type="http://schemas.openxmlformats.org/officeDocument/2006/relationships/image" Target="../media/image45.wmf"/><Relationship Id="rId10" Type="http://schemas.openxmlformats.org/officeDocument/2006/relationships/oleObject" Target="../embeddings/oleObject35.bin"/><Relationship Id="rId4" Type="http://schemas.openxmlformats.org/officeDocument/2006/relationships/audio" Target="../media/media16.m4a"/><Relationship Id="rId9" Type="http://schemas.openxmlformats.org/officeDocument/2006/relationships/image" Target="../media/image42.wmf"/><Relationship Id="rId14" Type="http://schemas.openxmlformats.org/officeDocument/2006/relationships/oleObject" Target="../embeddings/oleObject37.bin"/></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m4a"/><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5.m4a"/><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3.xml"/><Relationship Id="rId16"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5" Type="http://schemas.openxmlformats.org/officeDocument/2006/relationships/image" Target="../media/image15.wmf"/><Relationship Id="rId10" Type="http://schemas.openxmlformats.org/officeDocument/2006/relationships/oleObject" Target="../embeddings/oleObject5.bin"/><Relationship Id="rId4" Type="http://schemas.openxmlformats.org/officeDocument/2006/relationships/audio" Target="../media/media5.m4a"/><Relationship Id="rId9" Type="http://schemas.openxmlformats.org/officeDocument/2006/relationships/image" Target="../media/image12.wmf"/><Relationship Id="rId1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16.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7.m4a"/><Relationship Id="rId7" Type="http://schemas.openxmlformats.org/officeDocument/2006/relationships/image" Target="../media/image17.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8.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8.m4a"/><Relationship Id="rId9" Type="http://schemas.openxmlformats.org/officeDocument/2006/relationships/image" Target="../media/image19.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4.wmf"/><Relationship Id="rId3" Type="http://schemas.microsoft.com/office/2007/relationships/media" Target="../media/media9.m4a"/><Relationship Id="rId7" Type="http://schemas.openxmlformats.org/officeDocument/2006/relationships/image" Target="../media/image21.wmf"/><Relationship Id="rId12" Type="http://schemas.openxmlformats.org/officeDocument/2006/relationships/oleObject" Target="../embeddings/oleObject16.bin"/><Relationship Id="rId2" Type="http://schemas.openxmlformats.org/officeDocument/2006/relationships/tags" Target="../tags/tag7.xml"/><Relationship Id="rId16"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5.bin"/><Relationship Id="rId4" Type="http://schemas.openxmlformats.org/officeDocument/2006/relationships/audio" Target="../media/media9.m4a"/><Relationship Id="rId9" Type="http://schemas.openxmlformats.org/officeDocument/2006/relationships/image" Target="../media/image22.wmf"/><Relationship Id="rId1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Newton’s method for finding</a:t>
            </a:r>
            <a:br>
              <a:rPr lang="en-US" dirty="0"/>
            </a:br>
            <a:r>
              <a:rPr lang="en-US" dirty="0"/>
              <a:t>extrema in </a:t>
            </a:r>
            <a:r>
              <a:rPr lang="en-US" i="1" dirty="0"/>
              <a:t>n </a:t>
            </a:r>
            <a:r>
              <a:rPr lang="en-US" dirty="0"/>
              <a:t>dimensions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65F7E249-8625-4666-BA0B-DE4CBB806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665"/>
    </mc:Choice>
    <mc:Fallback xmlns="">
      <p:transition spd="slow" advTm="1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a:xfrm>
            <a:off x="457200" y="1600200"/>
            <a:ext cx="8534400" cy="4525963"/>
          </a:xfrm>
        </p:spPr>
        <p:txBody>
          <a:bodyPr/>
          <a:lstStyle/>
          <a:p>
            <a:r>
              <a:rPr lang="en-US" dirty="0"/>
              <a:t>Consider the function</a:t>
            </a:r>
          </a:p>
          <a:p>
            <a:pPr marL="0" indent="0" algn="ctr">
              <a:buNone/>
            </a:pPr>
            <a:r>
              <a:rPr lang="en-US" dirty="0">
                <a:latin typeface="Times New Roman" panose="02020603050405020304" pitchFamily="18" charset="0"/>
              </a:rPr>
              <a:t>5</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+ 6</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 + 7</a:t>
            </a:r>
            <a:r>
              <a:rPr lang="en-US" i="1" dirty="0">
                <a:latin typeface="Times New Roman" panose="02020603050405020304" pitchFamily="18" charset="0"/>
              </a:rPr>
              <a:t>z</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xy</a:t>
            </a:r>
            <a:r>
              <a:rPr lang="en-US" dirty="0">
                <a:latin typeface="Times New Roman" panose="02020603050405020304" pitchFamily="18" charset="0"/>
              </a:rPr>
              <a:t> – 3</a:t>
            </a:r>
            <a:r>
              <a:rPr lang="en-US" i="1" dirty="0">
                <a:latin typeface="Times New Roman" panose="02020603050405020304" pitchFamily="18" charset="0"/>
              </a:rPr>
              <a:t>yz</a:t>
            </a:r>
            <a:r>
              <a:rPr lang="en-US" dirty="0">
                <a:latin typeface="Times New Roman" panose="02020603050405020304" pitchFamily="18" charset="0"/>
              </a:rPr>
              <a:t> – 28</a:t>
            </a:r>
            <a:r>
              <a:rPr lang="en-US" i="1" dirty="0">
                <a:latin typeface="Times New Roman" panose="02020603050405020304" pitchFamily="18" charset="0"/>
              </a:rPr>
              <a:t>x </a:t>
            </a:r>
            <a:r>
              <a:rPr lang="en-US" dirty="0">
                <a:latin typeface="Times New Roman" panose="02020603050405020304" pitchFamily="18" charset="0"/>
              </a:rPr>
              <a:t>+ 6</a:t>
            </a:r>
            <a:r>
              <a:rPr lang="en-US" i="1" dirty="0">
                <a:latin typeface="Times New Roman" panose="02020603050405020304" pitchFamily="18" charset="0"/>
              </a:rPr>
              <a:t>y </a:t>
            </a:r>
            <a:r>
              <a:rPr lang="en-US" dirty="0">
                <a:latin typeface="Times New Roman" panose="02020603050405020304" pitchFamily="18" charset="0"/>
              </a:rPr>
              <a:t>– 3</a:t>
            </a:r>
            <a:r>
              <a:rPr lang="en-US" i="1" dirty="0">
                <a:latin typeface="Times New Roman" panose="02020603050405020304" pitchFamily="18" charset="0"/>
              </a:rPr>
              <a:t>z</a:t>
            </a:r>
            <a:r>
              <a:rPr lang="en-US" dirty="0">
                <a:latin typeface="Times New Roman" panose="02020603050405020304" pitchFamily="18" charset="0"/>
              </a:rPr>
              <a:t> + 1</a:t>
            </a:r>
            <a:endParaRPr lang="en-US" i="1" dirty="0">
              <a:latin typeface="Times New Roman" panose="02020603050405020304" pitchFamily="18" charset="0"/>
            </a:endParaRPr>
          </a:p>
          <a:p>
            <a:pPr lvl="1"/>
            <a:r>
              <a:rPr lang="en-US" dirty="0"/>
              <a:t>Recall if you applied Newton’s method to a system of</a:t>
            </a:r>
            <a:br>
              <a:rPr lang="en-US" dirty="0"/>
            </a:br>
            <a:r>
              <a:rPr lang="en-US" dirty="0"/>
              <a:t>linear equations, it would converge after one iteration</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13" name="Audio 12">
            <a:hlinkClick r:id="" action="ppaction://media"/>
            <a:extLst>
              <a:ext uri="{FF2B5EF4-FFF2-40B4-BE49-F238E27FC236}">
                <a16:creationId xmlns:a16="http://schemas.microsoft.com/office/drawing/2014/main" id="{DC1EF05B-C32F-41DB-A93B-7FCF5BC435A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4497940"/>
      </p:ext>
    </p:extLst>
  </p:cSld>
  <p:clrMapOvr>
    <a:masterClrMapping/>
  </p:clrMapOvr>
  <mc:AlternateContent xmlns:mc="http://schemas.openxmlformats.org/markup-compatibility/2006" xmlns:p14="http://schemas.microsoft.com/office/powerpoint/2010/main">
    <mc:Choice Requires="p14">
      <p:transition spd="slow" p14:dur="2000" advTm="38529"/>
    </mc:Choice>
    <mc:Fallback xmlns="">
      <p:transition spd="slow" advTm="38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p:txBody>
          <a:bodyPr/>
          <a:lstStyle/>
          <a:p>
            <a:r>
              <a:rPr lang="en-US" dirty="0"/>
              <a:t>Consider the function</a:t>
            </a:r>
          </a:p>
          <a:p>
            <a:pPr marL="0" indent="0" algn="ctr">
              <a:buNone/>
            </a:pPr>
            <a:r>
              <a:rPr lang="es-ES" dirty="0">
                <a:latin typeface="Times New Roman" panose="02020603050405020304" pitchFamily="18" charset="0"/>
              </a:rPr>
              <a:t>sin(2</a:t>
            </a:r>
            <a:r>
              <a:rPr lang="es-ES" i="1" dirty="0">
                <a:latin typeface="Times New Roman" panose="02020603050405020304" pitchFamily="18" charset="0"/>
              </a:rPr>
              <a:t>x</a:t>
            </a:r>
            <a:r>
              <a:rPr lang="es-ES" dirty="0">
                <a:latin typeface="Times New Roman" panose="02020603050405020304" pitchFamily="18" charset="0"/>
              </a:rPr>
              <a:t> + 5) + sin(</a:t>
            </a:r>
            <a:r>
              <a:rPr lang="es-ES" i="1" dirty="0">
                <a:latin typeface="Times New Roman" panose="02020603050405020304" pitchFamily="18" charset="0"/>
              </a:rPr>
              <a:t>y</a:t>
            </a:r>
            <a:r>
              <a:rPr lang="es-ES" dirty="0">
                <a:latin typeface="Times New Roman" panose="02020603050405020304" pitchFamily="18" charset="0"/>
              </a:rPr>
              <a:t> – 3) + sin(</a:t>
            </a:r>
            <a:r>
              <a:rPr lang="es-ES" i="1" dirty="0">
                <a:latin typeface="Times New Roman" panose="02020603050405020304" pitchFamily="18" charset="0"/>
              </a:rPr>
              <a:t>x</a:t>
            </a:r>
            <a:r>
              <a:rPr lang="es-ES" dirty="0">
                <a:latin typeface="Times New Roman" panose="02020603050405020304" pitchFamily="18" charset="0"/>
              </a:rPr>
              <a:t> – 2</a:t>
            </a:r>
            <a:r>
              <a:rPr lang="es-ES" i="1" dirty="0">
                <a:latin typeface="Times New Roman" panose="02020603050405020304" pitchFamily="18" charset="0"/>
              </a:rPr>
              <a:t>y</a:t>
            </a:r>
            <a:r>
              <a:rPr lang="es-ES" dirty="0">
                <a:latin typeface="Times New Roman" panose="02020603050405020304" pitchFamily="18" charset="0"/>
              </a:rPr>
              <a:t> – 4)</a:t>
            </a:r>
            <a:endParaRPr lang="en-US" i="1" dirty="0">
              <a:latin typeface="Times New Roman" panose="02020603050405020304" pitchFamily="18" charset="0"/>
            </a:endParaRPr>
          </a:p>
          <a:p>
            <a:pPr marL="457200" lvl="1" indent="0">
              <a:buNone/>
            </a:pPr>
            <a:endParaRPr lang="en-US" dirty="0"/>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14" name="Picture 13">
            <a:extLst>
              <a:ext uri="{FF2B5EF4-FFF2-40B4-BE49-F238E27FC236}">
                <a16:creationId xmlns:a16="http://schemas.microsoft.com/office/drawing/2014/main" id="{70ECCA19-C3EA-4CCE-92B8-A072389AD3BC}"/>
              </a:ext>
            </a:extLst>
          </p:cNvPr>
          <p:cNvPicPr>
            <a:picLocks noChangeAspect="1"/>
          </p:cNvPicPr>
          <p:nvPr/>
        </p:nvPicPr>
        <p:blipFill>
          <a:blip r:embed="rId6"/>
          <a:stretch>
            <a:fillRect/>
          </a:stretch>
        </p:blipFill>
        <p:spPr>
          <a:xfrm>
            <a:off x="2775472" y="2610047"/>
            <a:ext cx="3919257" cy="3973315"/>
          </a:xfrm>
          <a:prstGeom prst="rect">
            <a:avLst/>
          </a:prstGeom>
        </p:spPr>
      </p:pic>
      <p:graphicFrame>
        <p:nvGraphicFramePr>
          <p:cNvPr id="8" name="Object 7">
            <a:extLst>
              <a:ext uri="{FF2B5EF4-FFF2-40B4-BE49-F238E27FC236}">
                <a16:creationId xmlns:a16="http://schemas.microsoft.com/office/drawing/2014/main" id="{75CFE0AE-D744-4A8C-8DA7-2EAF223AC53E}"/>
              </a:ext>
            </a:extLst>
          </p:cNvPr>
          <p:cNvGraphicFramePr>
            <a:graphicFrameLocks noChangeAspect="1"/>
          </p:cNvGraphicFramePr>
          <p:nvPr>
            <p:extLst>
              <p:ext uri="{D42A27DB-BD31-4B8C-83A1-F6EECF244321}">
                <p14:modId xmlns:p14="http://schemas.microsoft.com/office/powerpoint/2010/main" val="2935643879"/>
              </p:ext>
            </p:extLst>
          </p:nvPr>
        </p:nvGraphicFramePr>
        <p:xfrm>
          <a:off x="7449026" y="1411367"/>
          <a:ext cx="897573" cy="801529"/>
        </p:xfrm>
        <a:graphic>
          <a:graphicData uri="http://schemas.openxmlformats.org/presentationml/2006/ole">
            <mc:AlternateContent xmlns:mc="http://schemas.openxmlformats.org/markup-compatibility/2006">
              <mc:Choice xmlns:v="urn:schemas-microsoft-com:vml" Requires="v">
                <p:oleObj spid="_x0000_s7171" name="Equation" r:id="rId7" imgW="444240" imgH="393480" progId="Equation.DSMT4">
                  <p:embed/>
                </p:oleObj>
              </mc:Choice>
              <mc:Fallback>
                <p:oleObj name="Equation" r:id="rId7" imgW="444240" imgH="393480" progId="Equation.DSMT4">
                  <p:embed/>
                  <p:pic>
                    <p:nvPicPr>
                      <p:cNvPr id="8" name="Object 7">
                        <a:extLst>
                          <a:ext uri="{FF2B5EF4-FFF2-40B4-BE49-F238E27FC236}">
                            <a16:creationId xmlns:a16="http://schemas.microsoft.com/office/drawing/2014/main" id="{41DC7AAF-6DD3-487A-BCAD-1606E870E0EE}"/>
                          </a:ext>
                        </a:extLst>
                      </p:cNvPr>
                      <p:cNvPicPr/>
                      <p:nvPr/>
                    </p:nvPicPr>
                    <p:blipFill>
                      <a:blip r:embed="rId8"/>
                      <a:stretch>
                        <a:fillRect/>
                      </a:stretch>
                    </p:blipFill>
                    <p:spPr>
                      <a:xfrm>
                        <a:off x="7449026" y="1411367"/>
                        <a:ext cx="897573" cy="801529"/>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4AEAAA5C-3D8C-4CB6-9A87-6BF6B695B05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95672878"/>
      </p:ext>
    </p:extLst>
  </p:cSld>
  <p:clrMapOvr>
    <a:masterClrMapping/>
  </p:clrMapOvr>
  <mc:AlternateContent xmlns:mc="http://schemas.openxmlformats.org/markup-compatibility/2006" xmlns:p14="http://schemas.microsoft.com/office/powerpoint/2010/main">
    <mc:Choice Requires="p14">
      <p:transition spd="slow" p14:dur="2000" advTm="41593"/>
    </mc:Choice>
    <mc:Fallback xmlns="">
      <p:transition spd="slow" advTm="4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p:txBody>
          <a:bodyPr/>
          <a:lstStyle/>
          <a:p>
            <a:r>
              <a:rPr lang="en-US" dirty="0"/>
              <a:t>There is a minimum close to </a:t>
            </a:r>
            <a:r>
              <a:rPr lang="en-US" i="1" dirty="0">
                <a:latin typeface="Times New Roman" panose="02020603050405020304" pitchFamily="18" charset="0"/>
              </a:rPr>
              <a:t>x</a:t>
            </a:r>
            <a:r>
              <a:rPr lang="en-US" dirty="0">
                <a:latin typeface="Times New Roman" panose="02020603050405020304" pitchFamily="18" charset="0"/>
              </a:rPr>
              <a:t> = –0.2</a:t>
            </a:r>
            <a:r>
              <a:rPr lang="en-US" dirty="0"/>
              <a:t> and </a:t>
            </a:r>
            <a:r>
              <a:rPr lang="en-US" i="1" dirty="0">
                <a:latin typeface="Times New Roman" panose="02020603050405020304" pitchFamily="18" charset="0"/>
              </a:rPr>
              <a:t>y</a:t>
            </a:r>
            <a:r>
              <a:rPr lang="en-US" dirty="0">
                <a:latin typeface="Times New Roman" panose="02020603050405020304" pitchFamily="18" charset="0"/>
              </a:rPr>
              <a:t> = 1.8</a:t>
            </a:r>
          </a:p>
          <a:p>
            <a:pPr marL="0" indent="0" algn="ctr">
              <a:buNone/>
            </a:pPr>
            <a:r>
              <a:rPr lang="es-ES" dirty="0">
                <a:latin typeface="Times New Roman" panose="02020603050405020304" pitchFamily="18" charset="0"/>
              </a:rPr>
              <a:t>sin(2</a:t>
            </a:r>
            <a:r>
              <a:rPr lang="es-ES" i="1" dirty="0">
                <a:latin typeface="Times New Roman" panose="02020603050405020304" pitchFamily="18" charset="0"/>
              </a:rPr>
              <a:t>x</a:t>
            </a:r>
            <a:r>
              <a:rPr lang="es-ES" dirty="0">
                <a:latin typeface="Times New Roman" panose="02020603050405020304" pitchFamily="18" charset="0"/>
              </a:rPr>
              <a:t> + 5) + sin(</a:t>
            </a:r>
            <a:r>
              <a:rPr lang="es-ES" i="1" dirty="0">
                <a:latin typeface="Times New Roman" panose="02020603050405020304" pitchFamily="18" charset="0"/>
              </a:rPr>
              <a:t>y</a:t>
            </a:r>
            <a:r>
              <a:rPr lang="es-ES" dirty="0">
                <a:latin typeface="Times New Roman" panose="02020603050405020304" pitchFamily="18" charset="0"/>
              </a:rPr>
              <a:t> – 3) + sin(</a:t>
            </a:r>
            <a:r>
              <a:rPr lang="es-ES" i="1" dirty="0">
                <a:latin typeface="Times New Roman" panose="02020603050405020304" pitchFamily="18" charset="0"/>
              </a:rPr>
              <a:t>x</a:t>
            </a:r>
            <a:r>
              <a:rPr lang="es-ES" dirty="0">
                <a:latin typeface="Times New Roman" panose="02020603050405020304" pitchFamily="18" charset="0"/>
              </a:rPr>
              <a:t> – 2</a:t>
            </a:r>
            <a:r>
              <a:rPr lang="es-ES" i="1" dirty="0">
                <a:latin typeface="Times New Roman" panose="02020603050405020304" pitchFamily="18" charset="0"/>
              </a:rPr>
              <a:t>y</a:t>
            </a:r>
            <a:r>
              <a:rPr lang="es-ES" dirty="0">
                <a:latin typeface="Times New Roman" panose="02020603050405020304" pitchFamily="18" charset="0"/>
              </a:rPr>
              <a:t> – 4)</a:t>
            </a:r>
            <a:endParaRPr lang="en-US" i="1" dirty="0">
              <a:latin typeface="Times New Roman" panose="02020603050405020304" pitchFamily="18" charset="0"/>
            </a:endParaRPr>
          </a:p>
          <a:p>
            <a:pPr marL="457200" lvl="1" indent="0">
              <a:buNone/>
            </a:pPr>
            <a:endParaRPr lang="en-US" dirty="0"/>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12</a:t>
            </a:fld>
            <a:endParaRPr lang="en-CA"/>
          </a:p>
        </p:txBody>
      </p:sp>
      <p:pic>
        <p:nvPicPr>
          <p:cNvPr id="14" name="Picture 13">
            <a:extLst>
              <a:ext uri="{FF2B5EF4-FFF2-40B4-BE49-F238E27FC236}">
                <a16:creationId xmlns:a16="http://schemas.microsoft.com/office/drawing/2014/main" id="{70ECCA19-C3EA-4CCE-92B8-A072389AD3BC}"/>
              </a:ext>
            </a:extLst>
          </p:cNvPr>
          <p:cNvPicPr>
            <a:picLocks noChangeAspect="1"/>
          </p:cNvPicPr>
          <p:nvPr/>
        </p:nvPicPr>
        <p:blipFill>
          <a:blip r:embed="rId6"/>
          <a:srcRect/>
          <a:stretch/>
        </p:blipFill>
        <p:spPr>
          <a:xfrm>
            <a:off x="2794491" y="2610047"/>
            <a:ext cx="3881218" cy="3973315"/>
          </a:xfrm>
          <a:prstGeom prst="rect">
            <a:avLst/>
          </a:prstGeom>
        </p:spPr>
      </p:pic>
      <p:graphicFrame>
        <p:nvGraphicFramePr>
          <p:cNvPr id="8" name="Object 7">
            <a:extLst>
              <a:ext uri="{FF2B5EF4-FFF2-40B4-BE49-F238E27FC236}">
                <a16:creationId xmlns:a16="http://schemas.microsoft.com/office/drawing/2014/main" id="{41DC7AAF-6DD3-487A-BCAD-1606E870E0EE}"/>
              </a:ext>
            </a:extLst>
          </p:cNvPr>
          <p:cNvGraphicFramePr>
            <a:graphicFrameLocks noChangeAspect="1"/>
          </p:cNvGraphicFramePr>
          <p:nvPr>
            <p:extLst>
              <p:ext uri="{D42A27DB-BD31-4B8C-83A1-F6EECF244321}">
                <p14:modId xmlns:p14="http://schemas.microsoft.com/office/powerpoint/2010/main" val="1261130513"/>
              </p:ext>
            </p:extLst>
          </p:nvPr>
        </p:nvGraphicFramePr>
        <p:xfrm>
          <a:off x="7449026" y="1411367"/>
          <a:ext cx="897573" cy="801529"/>
        </p:xfrm>
        <a:graphic>
          <a:graphicData uri="http://schemas.openxmlformats.org/presentationml/2006/ole">
            <mc:AlternateContent xmlns:mc="http://schemas.openxmlformats.org/markup-compatibility/2006">
              <mc:Choice xmlns:v="urn:schemas-microsoft-com:vml" Requires="v">
                <p:oleObj spid="_x0000_s8195" name="Equation" r:id="rId7" imgW="444240" imgH="393480" progId="Equation.DSMT4">
                  <p:embed/>
                </p:oleObj>
              </mc:Choice>
              <mc:Fallback>
                <p:oleObj name="Equation" r:id="rId7" imgW="444240" imgH="393480" progId="Equation.DSMT4">
                  <p:embed/>
                  <p:pic>
                    <p:nvPicPr>
                      <p:cNvPr id="11" name="Object 10">
                        <a:extLst>
                          <a:ext uri="{FF2B5EF4-FFF2-40B4-BE49-F238E27FC236}">
                            <a16:creationId xmlns:a16="http://schemas.microsoft.com/office/drawing/2014/main" id="{F4296C15-3527-4921-957F-C781A1288917}"/>
                          </a:ext>
                        </a:extLst>
                      </p:cNvPr>
                      <p:cNvPicPr/>
                      <p:nvPr/>
                    </p:nvPicPr>
                    <p:blipFill>
                      <a:blip r:embed="rId8"/>
                      <a:stretch>
                        <a:fillRect/>
                      </a:stretch>
                    </p:blipFill>
                    <p:spPr>
                      <a:xfrm>
                        <a:off x="7449026" y="1411367"/>
                        <a:ext cx="897573" cy="801529"/>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0EED20CF-439D-48D7-8AE9-28BD5E3D0D4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15300061"/>
      </p:ext>
    </p:extLst>
  </p:cSld>
  <p:clrMapOvr>
    <a:masterClrMapping/>
  </p:clrMapOvr>
  <mc:AlternateContent xmlns:mc="http://schemas.openxmlformats.org/markup-compatibility/2006" xmlns:p14="http://schemas.microsoft.com/office/powerpoint/2010/main">
    <mc:Choice Requires="p14">
      <p:transition spd="slow" p14:dur="2000" advTm="29358"/>
    </mc:Choice>
    <mc:Fallback xmlns="">
      <p:transition spd="slow" advTm="2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p:txBody>
          <a:bodyPr/>
          <a:lstStyle/>
          <a:p>
            <a:r>
              <a:rPr lang="en-US" dirty="0"/>
              <a:t>We can calculate the gradient and Hessian:</a:t>
            </a:r>
          </a:p>
          <a:p>
            <a:pPr marL="0" indent="0" algn="ctr">
              <a:buNone/>
            </a:pPr>
            <a:r>
              <a:rPr lang="es-ES" dirty="0">
                <a:latin typeface="Times New Roman" panose="02020603050405020304" pitchFamily="18" charset="0"/>
              </a:rPr>
              <a:t>sin(2</a:t>
            </a:r>
            <a:r>
              <a:rPr lang="es-ES" i="1" dirty="0">
                <a:latin typeface="Times New Roman" panose="02020603050405020304" pitchFamily="18" charset="0"/>
              </a:rPr>
              <a:t>x</a:t>
            </a:r>
            <a:r>
              <a:rPr lang="es-ES" dirty="0">
                <a:latin typeface="Times New Roman" panose="02020603050405020304" pitchFamily="18" charset="0"/>
              </a:rPr>
              <a:t> + 5) + sin(</a:t>
            </a:r>
            <a:r>
              <a:rPr lang="es-ES" i="1" dirty="0">
                <a:latin typeface="Times New Roman" panose="02020603050405020304" pitchFamily="18" charset="0"/>
              </a:rPr>
              <a:t>y</a:t>
            </a:r>
            <a:r>
              <a:rPr lang="es-ES" dirty="0">
                <a:latin typeface="Times New Roman" panose="02020603050405020304" pitchFamily="18" charset="0"/>
              </a:rPr>
              <a:t> – 3) + sin(</a:t>
            </a:r>
            <a:r>
              <a:rPr lang="es-ES" i="1" dirty="0">
                <a:latin typeface="Times New Roman" panose="02020603050405020304" pitchFamily="18" charset="0"/>
              </a:rPr>
              <a:t>x</a:t>
            </a:r>
            <a:r>
              <a:rPr lang="es-ES" dirty="0">
                <a:latin typeface="Times New Roman" panose="02020603050405020304" pitchFamily="18" charset="0"/>
              </a:rPr>
              <a:t> – 2</a:t>
            </a:r>
            <a:r>
              <a:rPr lang="es-ES" i="1" dirty="0">
                <a:latin typeface="Times New Roman" panose="02020603050405020304" pitchFamily="18" charset="0"/>
              </a:rPr>
              <a:t>y</a:t>
            </a:r>
            <a:r>
              <a:rPr lang="es-ES" dirty="0">
                <a:latin typeface="Times New Roman" panose="02020603050405020304" pitchFamily="18" charset="0"/>
              </a:rPr>
              <a:t> – 4)</a:t>
            </a:r>
            <a:endParaRPr lang="en-US" i="1" dirty="0">
              <a:latin typeface="Times New Roman" panose="02020603050405020304" pitchFamily="18" charset="0"/>
            </a:endParaRPr>
          </a:p>
          <a:p>
            <a:pPr lvl="1"/>
            <a:r>
              <a:rPr lang="en-US" dirty="0"/>
              <a:t>We find these are:</a:t>
            </a:r>
          </a:p>
          <a:p>
            <a:pPr lvl="1"/>
            <a:endParaRPr lang="en-US" dirty="0"/>
          </a:p>
          <a:p>
            <a:pPr lvl="1"/>
            <a:endParaRPr lang="en-US" dirty="0"/>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2" name="Object 11">
            <a:extLst>
              <a:ext uri="{FF2B5EF4-FFF2-40B4-BE49-F238E27FC236}">
                <a16:creationId xmlns:a16="http://schemas.microsoft.com/office/drawing/2014/main" id="{FDDEE245-8806-4126-A216-B38520336F9D}"/>
              </a:ext>
            </a:extLst>
          </p:cNvPr>
          <p:cNvGraphicFramePr>
            <a:graphicFrameLocks noChangeAspect="1"/>
          </p:cNvGraphicFramePr>
          <p:nvPr>
            <p:extLst>
              <p:ext uri="{D42A27DB-BD31-4B8C-83A1-F6EECF244321}">
                <p14:modId xmlns:p14="http://schemas.microsoft.com/office/powerpoint/2010/main" val="2842073704"/>
              </p:ext>
            </p:extLst>
          </p:nvPr>
        </p:nvGraphicFramePr>
        <p:xfrm>
          <a:off x="955675" y="2890838"/>
          <a:ext cx="4443413" cy="852487"/>
        </p:xfrm>
        <a:graphic>
          <a:graphicData uri="http://schemas.openxmlformats.org/presentationml/2006/ole">
            <mc:AlternateContent xmlns:mc="http://schemas.openxmlformats.org/markup-compatibility/2006">
              <mc:Choice xmlns:v="urn:schemas-microsoft-com:vml" Requires="v">
                <p:oleObj spid="_x0000_s9221" name="Equation" r:id="rId6" imgW="2197080" imgH="419040" progId="Equation.DSMT4">
                  <p:embed/>
                </p:oleObj>
              </mc:Choice>
              <mc:Fallback>
                <p:oleObj name="Equation" r:id="rId6" imgW="2197080" imgH="419040" progId="Equation.DSMT4">
                  <p:embed/>
                  <p:pic>
                    <p:nvPicPr>
                      <p:cNvPr id="6" name="Object 5">
                        <a:extLst>
                          <a:ext uri="{FF2B5EF4-FFF2-40B4-BE49-F238E27FC236}">
                            <a16:creationId xmlns:a16="http://schemas.microsoft.com/office/drawing/2014/main" id="{117E9197-8B2B-4D99-B7AB-13F75FCC0F5E}"/>
                          </a:ext>
                        </a:extLst>
                      </p:cNvPr>
                      <p:cNvPicPr/>
                      <p:nvPr/>
                    </p:nvPicPr>
                    <p:blipFill>
                      <a:blip r:embed="rId7"/>
                      <a:stretch>
                        <a:fillRect/>
                      </a:stretch>
                    </p:blipFill>
                    <p:spPr>
                      <a:xfrm>
                        <a:off x="955675" y="2890838"/>
                        <a:ext cx="4443413" cy="85248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1F2402D-0393-4E88-B06E-C6766456901E}"/>
              </a:ext>
            </a:extLst>
          </p:cNvPr>
          <p:cNvGraphicFramePr>
            <a:graphicFrameLocks noChangeAspect="1"/>
          </p:cNvGraphicFramePr>
          <p:nvPr>
            <p:extLst>
              <p:ext uri="{D42A27DB-BD31-4B8C-83A1-F6EECF244321}">
                <p14:modId xmlns:p14="http://schemas.microsoft.com/office/powerpoint/2010/main" val="887281384"/>
              </p:ext>
            </p:extLst>
          </p:nvPr>
        </p:nvGraphicFramePr>
        <p:xfrm>
          <a:off x="602525" y="3754941"/>
          <a:ext cx="8218487" cy="854075"/>
        </p:xfrm>
        <a:graphic>
          <a:graphicData uri="http://schemas.openxmlformats.org/presentationml/2006/ole">
            <mc:AlternateContent xmlns:mc="http://schemas.openxmlformats.org/markup-compatibility/2006">
              <mc:Choice xmlns:v="urn:schemas-microsoft-com:vml" Requires="v">
                <p:oleObj spid="_x0000_s9222" name="Equation" r:id="rId8" imgW="4063680" imgH="419040" progId="Equation.DSMT4">
                  <p:embed/>
                </p:oleObj>
              </mc:Choice>
              <mc:Fallback>
                <p:oleObj name="Equation" r:id="rId8" imgW="4063680" imgH="419040" progId="Equation.DSMT4">
                  <p:embed/>
                  <p:pic>
                    <p:nvPicPr>
                      <p:cNvPr id="6" name="Object 5">
                        <a:extLst>
                          <a:ext uri="{FF2B5EF4-FFF2-40B4-BE49-F238E27FC236}">
                            <a16:creationId xmlns:a16="http://schemas.microsoft.com/office/drawing/2014/main" id="{117E9197-8B2B-4D99-B7AB-13F75FCC0F5E}"/>
                          </a:ext>
                        </a:extLst>
                      </p:cNvPr>
                      <p:cNvPicPr/>
                      <p:nvPr/>
                    </p:nvPicPr>
                    <p:blipFill>
                      <a:blip r:embed="rId9"/>
                      <a:stretch>
                        <a:fillRect/>
                      </a:stretch>
                    </p:blipFill>
                    <p:spPr>
                      <a:xfrm>
                        <a:off x="602525" y="3754941"/>
                        <a:ext cx="8218487" cy="854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7643DAF-7469-4E69-A2C0-8FF29DAA40E2}"/>
              </a:ext>
            </a:extLst>
          </p:cNvPr>
          <p:cNvGraphicFramePr>
            <a:graphicFrameLocks noChangeAspect="1"/>
          </p:cNvGraphicFramePr>
          <p:nvPr>
            <p:extLst>
              <p:ext uri="{D42A27DB-BD31-4B8C-83A1-F6EECF244321}">
                <p14:modId xmlns:p14="http://schemas.microsoft.com/office/powerpoint/2010/main" val="3331917199"/>
              </p:ext>
            </p:extLst>
          </p:nvPr>
        </p:nvGraphicFramePr>
        <p:xfrm>
          <a:off x="7449026" y="1411367"/>
          <a:ext cx="897573" cy="801529"/>
        </p:xfrm>
        <a:graphic>
          <a:graphicData uri="http://schemas.openxmlformats.org/presentationml/2006/ole">
            <mc:AlternateContent xmlns:mc="http://schemas.openxmlformats.org/markup-compatibility/2006">
              <mc:Choice xmlns:v="urn:schemas-microsoft-com:vml" Requires="v">
                <p:oleObj spid="_x0000_s9223" name="Equation" r:id="rId10" imgW="444240" imgH="393480" progId="Equation.DSMT4">
                  <p:embed/>
                </p:oleObj>
              </mc:Choice>
              <mc:Fallback>
                <p:oleObj name="Equation" r:id="rId10" imgW="444240" imgH="393480" progId="Equation.DSMT4">
                  <p:embed/>
                  <p:pic>
                    <p:nvPicPr>
                      <p:cNvPr id="8" name="Object 7">
                        <a:extLst>
                          <a:ext uri="{FF2B5EF4-FFF2-40B4-BE49-F238E27FC236}">
                            <a16:creationId xmlns:a16="http://schemas.microsoft.com/office/drawing/2014/main" id="{41DC7AAF-6DD3-487A-BCAD-1606E870E0EE}"/>
                          </a:ext>
                        </a:extLst>
                      </p:cNvPr>
                      <p:cNvPicPr/>
                      <p:nvPr/>
                    </p:nvPicPr>
                    <p:blipFill>
                      <a:blip r:embed="rId11"/>
                      <a:stretch>
                        <a:fillRect/>
                      </a:stretch>
                    </p:blipFill>
                    <p:spPr>
                      <a:xfrm>
                        <a:off x="7449026" y="1411367"/>
                        <a:ext cx="897573" cy="801529"/>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E4F0BE0-C1DA-4D40-845E-482F3451981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86859957"/>
      </p:ext>
    </p:extLst>
  </p:cSld>
  <p:clrMapOvr>
    <a:masterClrMapping/>
  </p:clrMapOvr>
  <mc:AlternateContent xmlns:mc="http://schemas.openxmlformats.org/markup-compatibility/2006" xmlns:p14="http://schemas.microsoft.com/office/powerpoint/2010/main">
    <mc:Choice Requires="p14">
      <p:transition spd="slow" p14:dur="2000" advTm="50672"/>
    </mc:Choice>
    <mc:Fallback xmlns="">
      <p:transition spd="slow" advTm="5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p:txBody>
          <a:bodyPr/>
          <a:lstStyle/>
          <a:p>
            <a:r>
              <a:rPr lang="en-US" dirty="0"/>
              <a:t>Let us start with                         where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–2.9242734350</a:t>
            </a:r>
          </a:p>
          <a:p>
            <a:endParaRPr lang="en-US" dirty="0"/>
          </a:p>
          <a:p>
            <a:pPr lvl="1"/>
            <a:r>
              <a:rPr lang="en-US" dirty="0"/>
              <a:t>Thus,</a:t>
            </a:r>
          </a:p>
          <a:p>
            <a:pPr lvl="1"/>
            <a:endParaRPr lang="en-US" dirty="0"/>
          </a:p>
          <a:p>
            <a:pPr lvl="1"/>
            <a:endParaRPr lang="en-US" dirty="0"/>
          </a:p>
          <a:p>
            <a:pPr lvl="1"/>
            <a:endParaRPr lang="en-US" dirty="0"/>
          </a:p>
          <a:p>
            <a:pPr marL="457200" lvl="1" indent="0">
              <a:buNone/>
            </a:pPr>
            <a:endParaRPr lang="en-US" dirty="0"/>
          </a:p>
          <a:p>
            <a:pPr lvl="1"/>
            <a:r>
              <a:rPr lang="en-US" dirty="0"/>
              <a:t>Thus, solving                                                   yields</a:t>
            </a:r>
          </a:p>
          <a:p>
            <a:pPr lvl="1"/>
            <a:endParaRPr lang="en-US" dirty="0"/>
          </a:p>
          <a:p>
            <a:pPr lvl="1"/>
            <a:r>
              <a:rPr lang="en-US" dirty="0"/>
              <a:t>Thus,   </a:t>
            </a:r>
            <a:br>
              <a:rPr lang="en-US" dirty="0"/>
            </a:br>
            <a:r>
              <a:rPr lang="en-US" dirty="0"/>
              <a:t/>
            </a:r>
            <a:br>
              <a:rPr lang="en-US" dirty="0"/>
            </a:br>
            <a:r>
              <a:rPr lang="en-US" dirty="0"/>
              <a:t>and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–2.9313971404</a:t>
            </a:r>
            <a:endParaRPr lang="en-US" dirty="0"/>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8" name="Object 7">
            <a:extLst>
              <a:ext uri="{FF2B5EF4-FFF2-40B4-BE49-F238E27FC236}">
                <a16:creationId xmlns:a16="http://schemas.microsoft.com/office/drawing/2014/main" id="{5863657B-72E4-457A-BFE2-4B3B27015B8D}"/>
              </a:ext>
            </a:extLst>
          </p:cNvPr>
          <p:cNvGraphicFramePr>
            <a:graphicFrameLocks noChangeAspect="1"/>
          </p:cNvGraphicFramePr>
          <p:nvPr>
            <p:extLst>
              <p:ext uri="{D42A27DB-BD31-4B8C-83A1-F6EECF244321}">
                <p14:modId xmlns:p14="http://schemas.microsoft.com/office/powerpoint/2010/main" val="1234315471"/>
              </p:ext>
            </p:extLst>
          </p:nvPr>
        </p:nvGraphicFramePr>
        <p:xfrm>
          <a:off x="1978025" y="4946650"/>
          <a:ext cx="6807200" cy="803275"/>
        </p:xfrm>
        <a:graphic>
          <a:graphicData uri="http://schemas.openxmlformats.org/presentationml/2006/ole">
            <mc:AlternateContent xmlns:mc="http://schemas.openxmlformats.org/markup-compatibility/2006">
              <mc:Choice xmlns:v="urn:schemas-microsoft-com:vml" Requires="v">
                <p:oleObj spid="_x0000_s10247" name="Equation" r:id="rId6" imgW="3365280" imgH="393480" progId="Equation.DSMT4">
                  <p:embed/>
                </p:oleObj>
              </mc:Choice>
              <mc:Fallback>
                <p:oleObj name="Equation" r:id="rId6" imgW="3365280" imgH="393480" progId="Equation.DSMT4">
                  <p:embed/>
                  <p:pic>
                    <p:nvPicPr>
                      <p:cNvPr id="8" name="Object 7">
                        <a:extLst>
                          <a:ext uri="{FF2B5EF4-FFF2-40B4-BE49-F238E27FC236}">
                            <a16:creationId xmlns:a16="http://schemas.microsoft.com/office/drawing/2014/main" id="{5863657B-72E4-457A-BFE2-4B3B27015B8D}"/>
                          </a:ext>
                        </a:extLst>
                      </p:cNvPr>
                      <p:cNvPicPr/>
                      <p:nvPr/>
                    </p:nvPicPr>
                    <p:blipFill>
                      <a:blip r:embed="rId7"/>
                      <a:stretch>
                        <a:fillRect/>
                      </a:stretch>
                    </p:blipFill>
                    <p:spPr>
                      <a:xfrm>
                        <a:off x="1978025" y="4946650"/>
                        <a:ext cx="6807200" cy="8032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DC02597-EDD3-40C5-B0D5-042EEB94AF9D}"/>
              </a:ext>
            </a:extLst>
          </p:cNvPr>
          <p:cNvGraphicFramePr>
            <a:graphicFrameLocks noChangeAspect="1"/>
          </p:cNvGraphicFramePr>
          <p:nvPr>
            <p:extLst>
              <p:ext uri="{D42A27DB-BD31-4B8C-83A1-F6EECF244321}">
                <p14:modId xmlns:p14="http://schemas.microsoft.com/office/powerpoint/2010/main" val="2464370979"/>
              </p:ext>
            </p:extLst>
          </p:nvPr>
        </p:nvGraphicFramePr>
        <p:xfrm>
          <a:off x="2840038" y="1395413"/>
          <a:ext cx="1470025" cy="882650"/>
        </p:xfrm>
        <a:graphic>
          <a:graphicData uri="http://schemas.openxmlformats.org/presentationml/2006/ole">
            <mc:AlternateContent xmlns:mc="http://schemas.openxmlformats.org/markup-compatibility/2006">
              <mc:Choice xmlns:v="urn:schemas-microsoft-com:vml" Requires="v">
                <p:oleObj spid="_x0000_s10248" name="Equation" r:id="rId8" imgW="660240" imgH="393480" progId="Equation.DSMT4">
                  <p:embed/>
                </p:oleObj>
              </mc:Choice>
              <mc:Fallback>
                <p:oleObj name="Equation" r:id="rId8" imgW="660240" imgH="393480" progId="Equation.DSMT4">
                  <p:embed/>
                  <p:pic>
                    <p:nvPicPr>
                      <p:cNvPr id="8" name="Object 7">
                        <a:extLst>
                          <a:ext uri="{FF2B5EF4-FFF2-40B4-BE49-F238E27FC236}">
                            <a16:creationId xmlns:a16="http://schemas.microsoft.com/office/drawing/2014/main" id="{5863657B-72E4-457A-BFE2-4B3B27015B8D}"/>
                          </a:ext>
                        </a:extLst>
                      </p:cNvPr>
                      <p:cNvPicPr/>
                      <p:nvPr/>
                    </p:nvPicPr>
                    <p:blipFill>
                      <a:blip r:embed="rId9"/>
                      <a:stretch>
                        <a:fillRect/>
                      </a:stretch>
                    </p:blipFill>
                    <p:spPr>
                      <a:xfrm>
                        <a:off x="2840038" y="1395413"/>
                        <a:ext cx="1470025" cy="882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C06C75D-C625-4AE9-8822-31AA44C9F494}"/>
              </a:ext>
            </a:extLst>
          </p:cNvPr>
          <p:cNvGraphicFramePr>
            <a:graphicFrameLocks noChangeAspect="1"/>
          </p:cNvGraphicFramePr>
          <p:nvPr>
            <p:extLst>
              <p:ext uri="{D42A27DB-BD31-4B8C-83A1-F6EECF244321}">
                <p14:modId xmlns:p14="http://schemas.microsoft.com/office/powerpoint/2010/main" val="3637955642"/>
              </p:ext>
            </p:extLst>
          </p:nvPr>
        </p:nvGraphicFramePr>
        <p:xfrm>
          <a:off x="941388" y="2660650"/>
          <a:ext cx="5264150" cy="1627188"/>
        </p:xfrm>
        <a:graphic>
          <a:graphicData uri="http://schemas.openxmlformats.org/presentationml/2006/ole">
            <mc:AlternateContent xmlns:mc="http://schemas.openxmlformats.org/markup-compatibility/2006">
              <mc:Choice xmlns:v="urn:schemas-microsoft-com:vml" Requires="v">
                <p:oleObj spid="_x0000_s10249" name="Equation" r:id="rId10" imgW="2603160" imgH="799920" progId="Equation.DSMT4">
                  <p:embed/>
                </p:oleObj>
              </mc:Choice>
              <mc:Fallback>
                <p:oleObj name="Equation" r:id="rId10" imgW="2603160" imgH="799920" progId="Equation.DSMT4">
                  <p:embed/>
                  <p:pic>
                    <p:nvPicPr>
                      <p:cNvPr id="6" name="Object 5">
                        <a:extLst>
                          <a:ext uri="{FF2B5EF4-FFF2-40B4-BE49-F238E27FC236}">
                            <a16:creationId xmlns:a16="http://schemas.microsoft.com/office/drawing/2014/main" id="{117E9197-8B2B-4D99-B7AB-13F75FCC0F5E}"/>
                          </a:ext>
                        </a:extLst>
                      </p:cNvPr>
                      <p:cNvPicPr/>
                      <p:nvPr/>
                    </p:nvPicPr>
                    <p:blipFill>
                      <a:blip r:embed="rId11"/>
                      <a:stretch>
                        <a:fillRect/>
                      </a:stretch>
                    </p:blipFill>
                    <p:spPr>
                      <a:xfrm>
                        <a:off x="941388" y="2660650"/>
                        <a:ext cx="5264150" cy="16271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A3F74B6-D340-42A7-99CA-2A6D0C6BD241}"/>
              </a:ext>
            </a:extLst>
          </p:cNvPr>
          <p:cNvGraphicFramePr>
            <a:graphicFrameLocks noChangeAspect="1"/>
          </p:cNvGraphicFramePr>
          <p:nvPr>
            <p:extLst>
              <p:ext uri="{D42A27DB-BD31-4B8C-83A1-F6EECF244321}">
                <p14:modId xmlns:p14="http://schemas.microsoft.com/office/powerpoint/2010/main" val="2020124297"/>
              </p:ext>
            </p:extLst>
          </p:nvPr>
        </p:nvGraphicFramePr>
        <p:xfrm>
          <a:off x="2835275" y="4318000"/>
          <a:ext cx="2906713" cy="542925"/>
        </p:xfrm>
        <a:graphic>
          <a:graphicData uri="http://schemas.openxmlformats.org/presentationml/2006/ole">
            <mc:AlternateContent xmlns:mc="http://schemas.openxmlformats.org/markup-compatibility/2006">
              <mc:Choice xmlns:v="urn:schemas-microsoft-com:vml" Requires="v">
                <p:oleObj spid="_x0000_s10250" name="Equation" r:id="rId12" imgW="1434960" imgH="266400" progId="Equation.DSMT4">
                  <p:embed/>
                </p:oleObj>
              </mc:Choice>
              <mc:Fallback>
                <p:oleObj name="Equation" r:id="rId12" imgW="1434960" imgH="266400" progId="Equation.DSMT4">
                  <p:embed/>
                  <p:pic>
                    <p:nvPicPr>
                      <p:cNvPr id="7" name="Object 6">
                        <a:extLst>
                          <a:ext uri="{FF2B5EF4-FFF2-40B4-BE49-F238E27FC236}">
                            <a16:creationId xmlns:a16="http://schemas.microsoft.com/office/drawing/2014/main" id="{9E1D5209-C421-4B74-B2CB-0C31F59DC36D}"/>
                          </a:ext>
                        </a:extLst>
                      </p:cNvPr>
                      <p:cNvPicPr/>
                      <p:nvPr/>
                    </p:nvPicPr>
                    <p:blipFill>
                      <a:blip r:embed="rId13"/>
                      <a:stretch>
                        <a:fillRect/>
                      </a:stretch>
                    </p:blipFill>
                    <p:spPr>
                      <a:xfrm>
                        <a:off x="2835275" y="4318000"/>
                        <a:ext cx="2906713" cy="5429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12A2B59-C8A0-4559-9FA4-592AF082CE8C}"/>
              </a:ext>
            </a:extLst>
          </p:cNvPr>
          <p:cNvGraphicFramePr>
            <a:graphicFrameLocks noChangeAspect="1"/>
          </p:cNvGraphicFramePr>
          <p:nvPr>
            <p:extLst>
              <p:ext uri="{D42A27DB-BD31-4B8C-83A1-F6EECF244321}">
                <p14:modId xmlns:p14="http://schemas.microsoft.com/office/powerpoint/2010/main" val="1283061568"/>
              </p:ext>
            </p:extLst>
          </p:nvPr>
        </p:nvGraphicFramePr>
        <p:xfrm>
          <a:off x="6496050" y="4166922"/>
          <a:ext cx="2647950" cy="803275"/>
        </p:xfrm>
        <a:graphic>
          <a:graphicData uri="http://schemas.openxmlformats.org/presentationml/2006/ole">
            <mc:AlternateContent xmlns:mc="http://schemas.openxmlformats.org/markup-compatibility/2006">
              <mc:Choice xmlns:v="urn:schemas-microsoft-com:vml" Requires="v">
                <p:oleObj spid="_x0000_s10251" name="Equation" r:id="rId14" imgW="1307880" imgH="393480" progId="Equation.DSMT4">
                  <p:embed/>
                </p:oleObj>
              </mc:Choice>
              <mc:Fallback>
                <p:oleObj name="Equation" r:id="rId14" imgW="1307880" imgH="393480" progId="Equation.DSMT4">
                  <p:embed/>
                  <p:pic>
                    <p:nvPicPr>
                      <p:cNvPr id="8" name="Object 7">
                        <a:extLst>
                          <a:ext uri="{FF2B5EF4-FFF2-40B4-BE49-F238E27FC236}">
                            <a16:creationId xmlns:a16="http://schemas.microsoft.com/office/drawing/2014/main" id="{5863657B-72E4-457A-BFE2-4B3B27015B8D}"/>
                          </a:ext>
                        </a:extLst>
                      </p:cNvPr>
                      <p:cNvPicPr/>
                      <p:nvPr/>
                    </p:nvPicPr>
                    <p:blipFill>
                      <a:blip r:embed="rId15"/>
                      <a:stretch>
                        <a:fillRect/>
                      </a:stretch>
                    </p:blipFill>
                    <p:spPr>
                      <a:xfrm>
                        <a:off x="6496050" y="4166922"/>
                        <a:ext cx="2647950" cy="8032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ABCF72D-1CAA-4E3D-9CD8-892C9F53456A}"/>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79193198"/>
      </p:ext>
    </p:extLst>
  </p:cSld>
  <p:clrMapOvr>
    <a:masterClrMapping/>
  </p:clrMapOvr>
  <mc:AlternateContent xmlns:mc="http://schemas.openxmlformats.org/markup-compatibility/2006" xmlns:p14="http://schemas.microsoft.com/office/powerpoint/2010/main">
    <mc:Choice Requires="p14">
      <p:transition spd="slow" p14:dur="2000" advTm="85105"/>
    </mc:Choice>
    <mc:Fallback xmlns="">
      <p:transition spd="slow" advTm="8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a:xfrm>
            <a:off x="457200" y="1600200"/>
            <a:ext cx="8686800" cy="4525963"/>
          </a:xfrm>
        </p:spPr>
        <p:txBody>
          <a:bodyPr/>
          <a:lstStyle/>
          <a:p>
            <a:r>
              <a:rPr lang="en-US" dirty="0"/>
              <a:t>Continuing with                                             where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–2.9313971404</a:t>
            </a:r>
          </a:p>
          <a:p>
            <a:endParaRPr lang="en-US" dirty="0"/>
          </a:p>
          <a:p>
            <a:pPr lvl="1"/>
            <a:r>
              <a:rPr lang="en-US" dirty="0"/>
              <a:t>Thus,</a:t>
            </a:r>
          </a:p>
          <a:p>
            <a:pPr lvl="1"/>
            <a:endParaRPr lang="en-US" dirty="0"/>
          </a:p>
          <a:p>
            <a:pPr lvl="1"/>
            <a:endParaRPr lang="en-US" dirty="0"/>
          </a:p>
          <a:p>
            <a:pPr lvl="1"/>
            <a:endParaRPr lang="en-US" dirty="0"/>
          </a:p>
          <a:p>
            <a:pPr marL="457200" lvl="1" indent="0">
              <a:buNone/>
            </a:pPr>
            <a:endParaRPr lang="en-US" dirty="0"/>
          </a:p>
          <a:p>
            <a:pPr lvl="1"/>
            <a:r>
              <a:rPr lang="en-US" dirty="0"/>
              <a:t>Thus, solving                                                   yields</a:t>
            </a:r>
          </a:p>
          <a:p>
            <a:pPr lvl="1"/>
            <a:endParaRPr lang="en-US" dirty="0"/>
          </a:p>
          <a:p>
            <a:pPr lvl="1"/>
            <a:r>
              <a:rPr lang="en-US" dirty="0"/>
              <a:t>Thus,   </a:t>
            </a:r>
            <a:br>
              <a:rPr lang="en-US" dirty="0"/>
            </a:br>
            <a:r>
              <a:rPr lang="en-US" dirty="0"/>
              <a:t/>
            </a:r>
            <a:br>
              <a:rPr lang="en-US" dirty="0"/>
            </a:br>
            <a:r>
              <a:rPr lang="en-US" dirty="0"/>
              <a:t>and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–2.9313971865</a:t>
            </a:r>
            <a:endParaRPr lang="en-US" dirty="0"/>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8" name="Object 7">
            <a:extLst>
              <a:ext uri="{FF2B5EF4-FFF2-40B4-BE49-F238E27FC236}">
                <a16:creationId xmlns:a16="http://schemas.microsoft.com/office/drawing/2014/main" id="{5863657B-72E4-457A-BFE2-4B3B27015B8D}"/>
              </a:ext>
            </a:extLst>
          </p:cNvPr>
          <p:cNvGraphicFramePr>
            <a:graphicFrameLocks noChangeAspect="1"/>
          </p:cNvGraphicFramePr>
          <p:nvPr>
            <p:extLst>
              <p:ext uri="{D42A27DB-BD31-4B8C-83A1-F6EECF244321}">
                <p14:modId xmlns:p14="http://schemas.microsoft.com/office/powerpoint/2010/main" val="1379145257"/>
              </p:ext>
            </p:extLst>
          </p:nvPr>
        </p:nvGraphicFramePr>
        <p:xfrm>
          <a:off x="1928813" y="4926013"/>
          <a:ext cx="3698875" cy="803275"/>
        </p:xfrm>
        <a:graphic>
          <a:graphicData uri="http://schemas.openxmlformats.org/presentationml/2006/ole">
            <mc:AlternateContent xmlns:mc="http://schemas.openxmlformats.org/markup-compatibility/2006">
              <mc:Choice xmlns:v="urn:schemas-microsoft-com:vml" Requires="v">
                <p:oleObj spid="_x0000_s11271" name="Equation" r:id="rId6" imgW="1828800" imgH="393480" progId="Equation.DSMT4">
                  <p:embed/>
                </p:oleObj>
              </mc:Choice>
              <mc:Fallback>
                <p:oleObj name="Equation" r:id="rId6" imgW="1828800" imgH="393480" progId="Equation.DSMT4">
                  <p:embed/>
                  <p:pic>
                    <p:nvPicPr>
                      <p:cNvPr id="8" name="Object 7">
                        <a:extLst>
                          <a:ext uri="{FF2B5EF4-FFF2-40B4-BE49-F238E27FC236}">
                            <a16:creationId xmlns:a16="http://schemas.microsoft.com/office/drawing/2014/main" id="{5863657B-72E4-457A-BFE2-4B3B27015B8D}"/>
                          </a:ext>
                        </a:extLst>
                      </p:cNvPr>
                      <p:cNvPicPr/>
                      <p:nvPr/>
                    </p:nvPicPr>
                    <p:blipFill>
                      <a:blip r:embed="rId7"/>
                      <a:stretch>
                        <a:fillRect/>
                      </a:stretch>
                    </p:blipFill>
                    <p:spPr>
                      <a:xfrm>
                        <a:off x="1928813" y="4926013"/>
                        <a:ext cx="3698875" cy="8032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DC02597-EDD3-40C5-B0D5-042EEB94AF9D}"/>
              </a:ext>
            </a:extLst>
          </p:cNvPr>
          <p:cNvGraphicFramePr>
            <a:graphicFrameLocks noChangeAspect="1"/>
          </p:cNvGraphicFramePr>
          <p:nvPr>
            <p:extLst>
              <p:ext uri="{D42A27DB-BD31-4B8C-83A1-F6EECF244321}">
                <p14:modId xmlns:p14="http://schemas.microsoft.com/office/powerpoint/2010/main" val="640958984"/>
              </p:ext>
            </p:extLst>
          </p:nvPr>
        </p:nvGraphicFramePr>
        <p:xfrm>
          <a:off x="2864784" y="1395413"/>
          <a:ext cx="2713038" cy="882650"/>
        </p:xfrm>
        <a:graphic>
          <a:graphicData uri="http://schemas.openxmlformats.org/presentationml/2006/ole">
            <mc:AlternateContent xmlns:mc="http://schemas.openxmlformats.org/markup-compatibility/2006">
              <mc:Choice xmlns:v="urn:schemas-microsoft-com:vml" Requires="v">
                <p:oleObj spid="_x0000_s11272" name="Equation" r:id="rId8" imgW="1218960" imgH="393480" progId="Equation.DSMT4">
                  <p:embed/>
                </p:oleObj>
              </mc:Choice>
              <mc:Fallback>
                <p:oleObj name="Equation" r:id="rId8" imgW="1218960" imgH="393480" progId="Equation.DSMT4">
                  <p:embed/>
                  <p:pic>
                    <p:nvPicPr>
                      <p:cNvPr id="11" name="Object 10">
                        <a:extLst>
                          <a:ext uri="{FF2B5EF4-FFF2-40B4-BE49-F238E27FC236}">
                            <a16:creationId xmlns:a16="http://schemas.microsoft.com/office/drawing/2014/main" id="{DDC02597-EDD3-40C5-B0D5-042EEB94AF9D}"/>
                          </a:ext>
                        </a:extLst>
                      </p:cNvPr>
                      <p:cNvPicPr/>
                      <p:nvPr/>
                    </p:nvPicPr>
                    <p:blipFill>
                      <a:blip r:embed="rId9"/>
                      <a:stretch>
                        <a:fillRect/>
                      </a:stretch>
                    </p:blipFill>
                    <p:spPr>
                      <a:xfrm>
                        <a:off x="2864784" y="1395413"/>
                        <a:ext cx="2713038" cy="882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C06C75D-C625-4AE9-8822-31AA44C9F494}"/>
              </a:ext>
            </a:extLst>
          </p:cNvPr>
          <p:cNvGraphicFramePr>
            <a:graphicFrameLocks noChangeAspect="1"/>
          </p:cNvGraphicFramePr>
          <p:nvPr>
            <p:extLst>
              <p:ext uri="{D42A27DB-BD31-4B8C-83A1-F6EECF244321}">
                <p14:modId xmlns:p14="http://schemas.microsoft.com/office/powerpoint/2010/main" val="1989945228"/>
              </p:ext>
            </p:extLst>
          </p:nvPr>
        </p:nvGraphicFramePr>
        <p:xfrm>
          <a:off x="966788" y="2660650"/>
          <a:ext cx="5213350" cy="1627188"/>
        </p:xfrm>
        <a:graphic>
          <a:graphicData uri="http://schemas.openxmlformats.org/presentationml/2006/ole">
            <mc:AlternateContent xmlns:mc="http://schemas.openxmlformats.org/markup-compatibility/2006">
              <mc:Choice xmlns:v="urn:schemas-microsoft-com:vml" Requires="v">
                <p:oleObj spid="_x0000_s11273" name="Equation" r:id="rId10" imgW="2577960" imgH="799920" progId="Equation.DSMT4">
                  <p:embed/>
                </p:oleObj>
              </mc:Choice>
              <mc:Fallback>
                <p:oleObj name="Equation" r:id="rId10" imgW="2577960" imgH="799920" progId="Equation.DSMT4">
                  <p:embed/>
                  <p:pic>
                    <p:nvPicPr>
                      <p:cNvPr id="12" name="Object 11">
                        <a:extLst>
                          <a:ext uri="{FF2B5EF4-FFF2-40B4-BE49-F238E27FC236}">
                            <a16:creationId xmlns:a16="http://schemas.microsoft.com/office/drawing/2014/main" id="{FC06C75D-C625-4AE9-8822-31AA44C9F494}"/>
                          </a:ext>
                        </a:extLst>
                      </p:cNvPr>
                      <p:cNvPicPr/>
                      <p:nvPr/>
                    </p:nvPicPr>
                    <p:blipFill>
                      <a:blip r:embed="rId11"/>
                      <a:stretch>
                        <a:fillRect/>
                      </a:stretch>
                    </p:blipFill>
                    <p:spPr>
                      <a:xfrm>
                        <a:off x="966788" y="2660650"/>
                        <a:ext cx="5213350" cy="16271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A3F74B6-D340-42A7-99CA-2A6D0C6BD241}"/>
              </a:ext>
            </a:extLst>
          </p:cNvPr>
          <p:cNvGraphicFramePr>
            <a:graphicFrameLocks noChangeAspect="1"/>
          </p:cNvGraphicFramePr>
          <p:nvPr>
            <p:extLst>
              <p:ext uri="{D42A27DB-BD31-4B8C-83A1-F6EECF244321}">
                <p14:modId xmlns:p14="http://schemas.microsoft.com/office/powerpoint/2010/main" val="489711044"/>
              </p:ext>
            </p:extLst>
          </p:nvPr>
        </p:nvGraphicFramePr>
        <p:xfrm>
          <a:off x="2873375" y="4318000"/>
          <a:ext cx="2828925" cy="542925"/>
        </p:xfrm>
        <a:graphic>
          <a:graphicData uri="http://schemas.openxmlformats.org/presentationml/2006/ole">
            <mc:AlternateContent xmlns:mc="http://schemas.openxmlformats.org/markup-compatibility/2006">
              <mc:Choice xmlns:v="urn:schemas-microsoft-com:vml" Requires="v">
                <p:oleObj spid="_x0000_s11274" name="Equation" r:id="rId12" imgW="1396800" imgH="266400" progId="Equation.DSMT4">
                  <p:embed/>
                </p:oleObj>
              </mc:Choice>
              <mc:Fallback>
                <p:oleObj name="Equation" r:id="rId12" imgW="1396800" imgH="266400" progId="Equation.DSMT4">
                  <p:embed/>
                  <p:pic>
                    <p:nvPicPr>
                      <p:cNvPr id="14" name="Object 13">
                        <a:extLst>
                          <a:ext uri="{FF2B5EF4-FFF2-40B4-BE49-F238E27FC236}">
                            <a16:creationId xmlns:a16="http://schemas.microsoft.com/office/drawing/2014/main" id="{CA3F74B6-D340-42A7-99CA-2A6D0C6BD241}"/>
                          </a:ext>
                        </a:extLst>
                      </p:cNvPr>
                      <p:cNvPicPr/>
                      <p:nvPr/>
                    </p:nvPicPr>
                    <p:blipFill>
                      <a:blip r:embed="rId13"/>
                      <a:stretch>
                        <a:fillRect/>
                      </a:stretch>
                    </p:blipFill>
                    <p:spPr>
                      <a:xfrm>
                        <a:off x="2873375" y="4318000"/>
                        <a:ext cx="2828925" cy="5429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12A2B59-C8A0-4559-9FA4-592AF082CE8C}"/>
              </a:ext>
            </a:extLst>
          </p:cNvPr>
          <p:cNvGraphicFramePr>
            <a:graphicFrameLocks noChangeAspect="1"/>
          </p:cNvGraphicFramePr>
          <p:nvPr>
            <p:extLst>
              <p:ext uri="{D42A27DB-BD31-4B8C-83A1-F6EECF244321}">
                <p14:modId xmlns:p14="http://schemas.microsoft.com/office/powerpoint/2010/main" val="3345823541"/>
              </p:ext>
            </p:extLst>
          </p:nvPr>
        </p:nvGraphicFramePr>
        <p:xfrm>
          <a:off x="6508750" y="4166309"/>
          <a:ext cx="2622550" cy="803275"/>
        </p:xfrm>
        <a:graphic>
          <a:graphicData uri="http://schemas.openxmlformats.org/presentationml/2006/ole">
            <mc:AlternateContent xmlns:mc="http://schemas.openxmlformats.org/markup-compatibility/2006">
              <mc:Choice xmlns:v="urn:schemas-microsoft-com:vml" Requires="v">
                <p:oleObj spid="_x0000_s11275" name="Equation" r:id="rId14" imgW="1295280" imgH="393480" progId="Equation.DSMT4">
                  <p:embed/>
                </p:oleObj>
              </mc:Choice>
              <mc:Fallback>
                <p:oleObj name="Equation" r:id="rId14" imgW="1295280" imgH="393480" progId="Equation.DSMT4">
                  <p:embed/>
                  <p:pic>
                    <p:nvPicPr>
                      <p:cNvPr id="16" name="Object 15">
                        <a:extLst>
                          <a:ext uri="{FF2B5EF4-FFF2-40B4-BE49-F238E27FC236}">
                            <a16:creationId xmlns:a16="http://schemas.microsoft.com/office/drawing/2014/main" id="{C12A2B59-C8A0-4559-9FA4-592AF082CE8C}"/>
                          </a:ext>
                        </a:extLst>
                      </p:cNvPr>
                      <p:cNvPicPr/>
                      <p:nvPr/>
                    </p:nvPicPr>
                    <p:blipFill>
                      <a:blip r:embed="rId15"/>
                      <a:stretch>
                        <a:fillRect/>
                      </a:stretch>
                    </p:blipFill>
                    <p:spPr>
                      <a:xfrm>
                        <a:off x="6508750" y="4166309"/>
                        <a:ext cx="2622550" cy="8032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7993AD3-532E-4F47-98EC-89B35A8D6FF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95597289"/>
      </p:ext>
    </p:extLst>
  </p:cSld>
  <p:clrMapOvr>
    <a:masterClrMapping/>
  </p:clrMapOvr>
  <mc:AlternateContent xmlns:mc="http://schemas.openxmlformats.org/markup-compatibility/2006" xmlns:p14="http://schemas.microsoft.com/office/powerpoint/2010/main">
    <mc:Choice Requires="p14">
      <p:transition spd="slow" p14:dur="2000" advTm="75492"/>
    </mc:Choice>
    <mc:Fallback xmlns="">
      <p:transition spd="slow" advTm="75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a:xfrm>
            <a:off x="457200" y="1600200"/>
            <a:ext cx="8686800" cy="4525963"/>
          </a:xfrm>
        </p:spPr>
        <p:txBody>
          <a:bodyPr/>
          <a:lstStyle/>
          <a:p>
            <a:r>
              <a:rPr lang="en-US" dirty="0"/>
              <a:t>Finally, with                                             where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–2.9313971865</a:t>
            </a:r>
          </a:p>
          <a:p>
            <a:endParaRPr lang="en-US" dirty="0"/>
          </a:p>
          <a:p>
            <a:pPr lvl="1"/>
            <a:r>
              <a:rPr lang="en-US" dirty="0"/>
              <a:t>Thus,</a:t>
            </a:r>
          </a:p>
          <a:p>
            <a:pPr lvl="1"/>
            <a:endParaRPr lang="en-US" dirty="0"/>
          </a:p>
          <a:p>
            <a:pPr lvl="1"/>
            <a:endParaRPr lang="en-US" dirty="0"/>
          </a:p>
          <a:p>
            <a:pPr lvl="1"/>
            <a:endParaRPr lang="en-US" dirty="0"/>
          </a:p>
          <a:p>
            <a:pPr marL="457200" lvl="1" indent="0">
              <a:buNone/>
            </a:pPr>
            <a:endParaRPr lang="en-US" dirty="0"/>
          </a:p>
          <a:p>
            <a:pPr lvl="1"/>
            <a:r>
              <a:rPr lang="en-US" dirty="0"/>
              <a:t>Thus, solving                                                   yields</a:t>
            </a:r>
          </a:p>
          <a:p>
            <a:pPr lvl="1"/>
            <a:endParaRPr lang="en-US" dirty="0"/>
          </a:p>
          <a:p>
            <a:pPr lvl="1"/>
            <a:r>
              <a:rPr lang="en-US" dirty="0"/>
              <a:t>Thus,   </a:t>
            </a:r>
            <a:br>
              <a:rPr lang="en-US" dirty="0"/>
            </a:br>
            <a:r>
              <a:rPr lang="en-US" dirty="0"/>
              <a:t/>
            </a:r>
            <a:br>
              <a:rPr lang="en-US" dirty="0"/>
            </a:br>
            <a:r>
              <a:rPr lang="en-US" dirty="0"/>
              <a:t>and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3</a:t>
            </a:r>
            <a:r>
              <a:rPr lang="en-US" dirty="0">
                <a:latin typeface="Times New Roman" panose="02020603050405020304" pitchFamily="18" charset="0"/>
              </a:rPr>
              <a:t>) = –2.9313971865</a:t>
            </a:r>
            <a:endParaRPr lang="en-US" dirty="0"/>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8" name="Object 7">
            <a:extLst>
              <a:ext uri="{FF2B5EF4-FFF2-40B4-BE49-F238E27FC236}">
                <a16:creationId xmlns:a16="http://schemas.microsoft.com/office/drawing/2014/main" id="{5863657B-72E4-457A-BFE2-4B3B27015B8D}"/>
              </a:ext>
            </a:extLst>
          </p:cNvPr>
          <p:cNvGraphicFramePr>
            <a:graphicFrameLocks noChangeAspect="1"/>
          </p:cNvGraphicFramePr>
          <p:nvPr>
            <p:extLst>
              <p:ext uri="{D42A27DB-BD31-4B8C-83A1-F6EECF244321}">
                <p14:modId xmlns:p14="http://schemas.microsoft.com/office/powerpoint/2010/main" val="278563676"/>
              </p:ext>
            </p:extLst>
          </p:nvPr>
        </p:nvGraphicFramePr>
        <p:xfrm>
          <a:off x="1903413" y="4926013"/>
          <a:ext cx="3751262" cy="803275"/>
        </p:xfrm>
        <a:graphic>
          <a:graphicData uri="http://schemas.openxmlformats.org/presentationml/2006/ole">
            <mc:AlternateContent xmlns:mc="http://schemas.openxmlformats.org/markup-compatibility/2006">
              <mc:Choice xmlns:v="urn:schemas-microsoft-com:vml" Requires="v">
                <p:oleObj spid="_x0000_s12295" name="Equation" r:id="rId6" imgW="1854000" imgH="393480" progId="Equation.DSMT4">
                  <p:embed/>
                </p:oleObj>
              </mc:Choice>
              <mc:Fallback>
                <p:oleObj name="Equation" r:id="rId6" imgW="1854000" imgH="393480" progId="Equation.DSMT4">
                  <p:embed/>
                  <p:pic>
                    <p:nvPicPr>
                      <p:cNvPr id="8" name="Object 7">
                        <a:extLst>
                          <a:ext uri="{FF2B5EF4-FFF2-40B4-BE49-F238E27FC236}">
                            <a16:creationId xmlns:a16="http://schemas.microsoft.com/office/drawing/2014/main" id="{5863657B-72E4-457A-BFE2-4B3B27015B8D}"/>
                          </a:ext>
                        </a:extLst>
                      </p:cNvPr>
                      <p:cNvPicPr/>
                      <p:nvPr/>
                    </p:nvPicPr>
                    <p:blipFill>
                      <a:blip r:embed="rId7"/>
                      <a:stretch>
                        <a:fillRect/>
                      </a:stretch>
                    </p:blipFill>
                    <p:spPr>
                      <a:xfrm>
                        <a:off x="1903413" y="4926013"/>
                        <a:ext cx="3751262" cy="8032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DC02597-EDD3-40C5-B0D5-042EEB94AF9D}"/>
              </a:ext>
            </a:extLst>
          </p:cNvPr>
          <p:cNvGraphicFramePr>
            <a:graphicFrameLocks noChangeAspect="1"/>
          </p:cNvGraphicFramePr>
          <p:nvPr>
            <p:extLst>
              <p:ext uri="{D42A27DB-BD31-4B8C-83A1-F6EECF244321}">
                <p14:modId xmlns:p14="http://schemas.microsoft.com/office/powerpoint/2010/main" val="656424431"/>
              </p:ext>
            </p:extLst>
          </p:nvPr>
        </p:nvGraphicFramePr>
        <p:xfrm>
          <a:off x="2356295" y="1395413"/>
          <a:ext cx="2741613" cy="882650"/>
        </p:xfrm>
        <a:graphic>
          <a:graphicData uri="http://schemas.openxmlformats.org/presentationml/2006/ole">
            <mc:AlternateContent xmlns:mc="http://schemas.openxmlformats.org/markup-compatibility/2006">
              <mc:Choice xmlns:v="urn:schemas-microsoft-com:vml" Requires="v">
                <p:oleObj spid="_x0000_s12296" name="Equation" r:id="rId8" imgW="1231560" imgH="393480" progId="Equation.DSMT4">
                  <p:embed/>
                </p:oleObj>
              </mc:Choice>
              <mc:Fallback>
                <p:oleObj name="Equation" r:id="rId8" imgW="1231560" imgH="393480" progId="Equation.DSMT4">
                  <p:embed/>
                  <p:pic>
                    <p:nvPicPr>
                      <p:cNvPr id="11" name="Object 10">
                        <a:extLst>
                          <a:ext uri="{FF2B5EF4-FFF2-40B4-BE49-F238E27FC236}">
                            <a16:creationId xmlns:a16="http://schemas.microsoft.com/office/drawing/2014/main" id="{DDC02597-EDD3-40C5-B0D5-042EEB94AF9D}"/>
                          </a:ext>
                        </a:extLst>
                      </p:cNvPr>
                      <p:cNvPicPr/>
                      <p:nvPr/>
                    </p:nvPicPr>
                    <p:blipFill>
                      <a:blip r:embed="rId9"/>
                      <a:stretch>
                        <a:fillRect/>
                      </a:stretch>
                    </p:blipFill>
                    <p:spPr>
                      <a:xfrm>
                        <a:off x="2356295" y="1395413"/>
                        <a:ext cx="2741613" cy="882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C06C75D-C625-4AE9-8822-31AA44C9F494}"/>
              </a:ext>
            </a:extLst>
          </p:cNvPr>
          <p:cNvGraphicFramePr>
            <a:graphicFrameLocks noChangeAspect="1"/>
          </p:cNvGraphicFramePr>
          <p:nvPr>
            <p:extLst>
              <p:ext uri="{D42A27DB-BD31-4B8C-83A1-F6EECF244321}">
                <p14:modId xmlns:p14="http://schemas.microsoft.com/office/powerpoint/2010/main" val="3107052233"/>
              </p:ext>
            </p:extLst>
          </p:nvPr>
        </p:nvGraphicFramePr>
        <p:xfrm>
          <a:off x="941388" y="2660650"/>
          <a:ext cx="5264150" cy="1627188"/>
        </p:xfrm>
        <a:graphic>
          <a:graphicData uri="http://schemas.openxmlformats.org/presentationml/2006/ole">
            <mc:AlternateContent xmlns:mc="http://schemas.openxmlformats.org/markup-compatibility/2006">
              <mc:Choice xmlns:v="urn:schemas-microsoft-com:vml" Requires="v">
                <p:oleObj spid="_x0000_s12297" name="Equation" r:id="rId10" imgW="2603160" imgH="799920" progId="Equation.DSMT4">
                  <p:embed/>
                </p:oleObj>
              </mc:Choice>
              <mc:Fallback>
                <p:oleObj name="Equation" r:id="rId10" imgW="2603160" imgH="799920" progId="Equation.DSMT4">
                  <p:embed/>
                  <p:pic>
                    <p:nvPicPr>
                      <p:cNvPr id="12" name="Object 11">
                        <a:extLst>
                          <a:ext uri="{FF2B5EF4-FFF2-40B4-BE49-F238E27FC236}">
                            <a16:creationId xmlns:a16="http://schemas.microsoft.com/office/drawing/2014/main" id="{FC06C75D-C625-4AE9-8822-31AA44C9F494}"/>
                          </a:ext>
                        </a:extLst>
                      </p:cNvPr>
                      <p:cNvPicPr/>
                      <p:nvPr/>
                    </p:nvPicPr>
                    <p:blipFill>
                      <a:blip r:embed="rId11"/>
                      <a:stretch>
                        <a:fillRect/>
                      </a:stretch>
                    </p:blipFill>
                    <p:spPr>
                      <a:xfrm>
                        <a:off x="941388" y="2660650"/>
                        <a:ext cx="5264150" cy="16271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A3F74B6-D340-42A7-99CA-2A6D0C6BD241}"/>
              </a:ext>
            </a:extLst>
          </p:cNvPr>
          <p:cNvGraphicFramePr>
            <a:graphicFrameLocks noChangeAspect="1"/>
          </p:cNvGraphicFramePr>
          <p:nvPr>
            <p:extLst>
              <p:ext uri="{D42A27DB-BD31-4B8C-83A1-F6EECF244321}">
                <p14:modId xmlns:p14="http://schemas.microsoft.com/office/powerpoint/2010/main" val="928930938"/>
              </p:ext>
            </p:extLst>
          </p:nvPr>
        </p:nvGraphicFramePr>
        <p:xfrm>
          <a:off x="2822575" y="4318000"/>
          <a:ext cx="2932113" cy="542925"/>
        </p:xfrm>
        <a:graphic>
          <a:graphicData uri="http://schemas.openxmlformats.org/presentationml/2006/ole">
            <mc:AlternateContent xmlns:mc="http://schemas.openxmlformats.org/markup-compatibility/2006">
              <mc:Choice xmlns:v="urn:schemas-microsoft-com:vml" Requires="v">
                <p:oleObj spid="_x0000_s12298" name="Equation" r:id="rId12" imgW="1447560" imgH="266400" progId="Equation.DSMT4">
                  <p:embed/>
                </p:oleObj>
              </mc:Choice>
              <mc:Fallback>
                <p:oleObj name="Equation" r:id="rId12" imgW="1447560" imgH="266400" progId="Equation.DSMT4">
                  <p:embed/>
                  <p:pic>
                    <p:nvPicPr>
                      <p:cNvPr id="14" name="Object 13">
                        <a:extLst>
                          <a:ext uri="{FF2B5EF4-FFF2-40B4-BE49-F238E27FC236}">
                            <a16:creationId xmlns:a16="http://schemas.microsoft.com/office/drawing/2014/main" id="{CA3F74B6-D340-42A7-99CA-2A6D0C6BD241}"/>
                          </a:ext>
                        </a:extLst>
                      </p:cNvPr>
                      <p:cNvPicPr/>
                      <p:nvPr/>
                    </p:nvPicPr>
                    <p:blipFill>
                      <a:blip r:embed="rId13"/>
                      <a:stretch>
                        <a:fillRect/>
                      </a:stretch>
                    </p:blipFill>
                    <p:spPr>
                      <a:xfrm>
                        <a:off x="2822575" y="4318000"/>
                        <a:ext cx="2932113" cy="5429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12A2B59-C8A0-4559-9FA4-592AF082CE8C}"/>
              </a:ext>
            </a:extLst>
          </p:cNvPr>
          <p:cNvGraphicFramePr>
            <a:graphicFrameLocks noChangeAspect="1"/>
          </p:cNvGraphicFramePr>
          <p:nvPr>
            <p:extLst>
              <p:ext uri="{D42A27DB-BD31-4B8C-83A1-F6EECF244321}">
                <p14:modId xmlns:p14="http://schemas.microsoft.com/office/powerpoint/2010/main" val="545857741"/>
              </p:ext>
            </p:extLst>
          </p:nvPr>
        </p:nvGraphicFramePr>
        <p:xfrm>
          <a:off x="6496050" y="4165600"/>
          <a:ext cx="2647950" cy="803275"/>
        </p:xfrm>
        <a:graphic>
          <a:graphicData uri="http://schemas.openxmlformats.org/presentationml/2006/ole">
            <mc:AlternateContent xmlns:mc="http://schemas.openxmlformats.org/markup-compatibility/2006">
              <mc:Choice xmlns:v="urn:schemas-microsoft-com:vml" Requires="v">
                <p:oleObj spid="_x0000_s12299" name="Equation" r:id="rId14" imgW="1307880" imgH="393480" progId="Equation.DSMT4">
                  <p:embed/>
                </p:oleObj>
              </mc:Choice>
              <mc:Fallback>
                <p:oleObj name="Equation" r:id="rId14" imgW="1307880" imgH="393480" progId="Equation.DSMT4">
                  <p:embed/>
                  <p:pic>
                    <p:nvPicPr>
                      <p:cNvPr id="16" name="Object 15">
                        <a:extLst>
                          <a:ext uri="{FF2B5EF4-FFF2-40B4-BE49-F238E27FC236}">
                            <a16:creationId xmlns:a16="http://schemas.microsoft.com/office/drawing/2014/main" id="{C12A2B59-C8A0-4559-9FA4-592AF082CE8C}"/>
                          </a:ext>
                        </a:extLst>
                      </p:cNvPr>
                      <p:cNvPicPr/>
                      <p:nvPr/>
                    </p:nvPicPr>
                    <p:blipFill>
                      <a:blip r:embed="rId15"/>
                      <a:stretch>
                        <a:fillRect/>
                      </a:stretch>
                    </p:blipFill>
                    <p:spPr>
                      <a:xfrm>
                        <a:off x="6496050" y="4165600"/>
                        <a:ext cx="2647950" cy="8032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D0E5984-548B-4B42-8EB6-75FC6AE52E5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87043044"/>
      </p:ext>
    </p:extLst>
  </p:cSld>
  <p:clrMapOvr>
    <a:masterClrMapping/>
  </p:clrMapOvr>
  <mc:AlternateContent xmlns:mc="http://schemas.openxmlformats.org/markup-compatibility/2006" xmlns:p14="http://schemas.microsoft.com/office/powerpoint/2010/main">
    <mc:Choice Requires="p14">
      <p:transition spd="slow" p14:dur="2000" advTm="68944"/>
    </mc:Choice>
    <mc:Fallback xmlns="">
      <p:transition spd="slow" advTm="6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7AC3-CEF5-44D0-B5A8-8B6EFE2B9E7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DB33BC89-479B-44DC-8BAB-FD2884347746}"/>
              </a:ext>
            </a:extLst>
          </p:cNvPr>
          <p:cNvSpPr>
            <a:spLocks noGrp="1"/>
          </p:cNvSpPr>
          <p:nvPr>
            <p:ph idx="1"/>
          </p:nvPr>
        </p:nvSpPr>
        <p:spPr>
          <a:xfrm>
            <a:off x="457200" y="1600200"/>
            <a:ext cx="8686800" cy="4525963"/>
          </a:xfrm>
        </p:spPr>
        <p:txBody>
          <a:bodyPr/>
          <a:lstStyle/>
          <a:p>
            <a:r>
              <a:rPr lang="en-US" dirty="0"/>
              <a:t>The images were made, and the results were verified in Maple</a:t>
            </a:r>
          </a:p>
          <a:p>
            <a:r>
              <a:rPr lang="en-US" dirty="0"/>
              <a:t>The </a:t>
            </a:r>
            <a:r>
              <a:rPr lang="en-US" dirty="0" err="1"/>
              <a:t>M</a:t>
            </a:r>
            <a:r>
              <a:rPr lang="en-US" cap="small" dirty="0" err="1"/>
              <a:t>atlab</a:t>
            </a:r>
            <a:r>
              <a:rPr lang="en-US" dirty="0"/>
              <a:t> code for the previous example was as follows:</a:t>
            </a:r>
          </a:p>
          <a:p>
            <a:pPr marL="57150" indent="0">
              <a:buNone/>
            </a:pPr>
            <a:endParaRPr lang="es-ES" sz="1300" dirty="0">
              <a:latin typeface="Consolas" panose="020B0609020204030204" pitchFamily="49" charset="0"/>
            </a:endParaRPr>
          </a:p>
          <a:p>
            <a:pPr marL="57150" indent="0">
              <a:buNone/>
            </a:pPr>
            <a:r>
              <a:rPr lang="es-ES" sz="1300" dirty="0">
                <a:latin typeface="Consolas" panose="020B0609020204030204" pitchFamily="49" charset="0"/>
              </a:rPr>
              <a:t>&gt;&gt;  f = @(u)( sin(2*u(1)+5) + sin(u(2)-3) + sin(u(1)-2*u(2)-4) );</a:t>
            </a:r>
          </a:p>
          <a:p>
            <a:pPr marL="57150" indent="0">
              <a:buNone/>
            </a:pPr>
            <a:r>
              <a:rPr lang="es-ES" sz="1300" dirty="0">
                <a:latin typeface="Consolas" panose="020B0609020204030204" pitchFamily="49" charset="0"/>
              </a:rPr>
              <a:t>&gt;&gt; </a:t>
            </a:r>
            <a:r>
              <a:rPr lang="es-ES" sz="1300" dirty="0" err="1">
                <a:latin typeface="Consolas" panose="020B0609020204030204" pitchFamily="49" charset="0"/>
              </a:rPr>
              <a:t>df</a:t>
            </a:r>
            <a:r>
              <a:rPr lang="es-ES" sz="1300" dirty="0">
                <a:latin typeface="Consolas" panose="020B0609020204030204" pitchFamily="49" charset="0"/>
              </a:rPr>
              <a:t> = @(u)( [2*cos(2*u(1)+5) +   cos(u(1)-2*u(2)-4)</a:t>
            </a:r>
          </a:p>
          <a:p>
            <a:pPr marL="57150" indent="0">
              <a:buNone/>
            </a:pPr>
            <a:r>
              <a:rPr lang="es-ES" sz="1300" dirty="0">
                <a:latin typeface="Consolas" panose="020B0609020204030204" pitchFamily="49" charset="0"/>
              </a:rPr>
              <a:t>                   cos(u(2)-3) - 2*cos(u(1)-2*u(2)-4)] );</a:t>
            </a:r>
          </a:p>
          <a:p>
            <a:pPr marL="57150" indent="0">
              <a:buNone/>
            </a:pPr>
            <a:r>
              <a:rPr lang="es-ES" sz="1300" dirty="0">
                <a:latin typeface="Consolas" panose="020B0609020204030204" pitchFamily="49" charset="0"/>
              </a:rPr>
              <a:t>&gt;&gt; </a:t>
            </a:r>
            <a:r>
              <a:rPr lang="es-ES" sz="1300" dirty="0" err="1">
                <a:latin typeface="Consolas" panose="020B0609020204030204" pitchFamily="49" charset="0"/>
              </a:rPr>
              <a:t>Jf</a:t>
            </a:r>
            <a:r>
              <a:rPr lang="es-ES" sz="1300" dirty="0">
                <a:latin typeface="Consolas" panose="020B0609020204030204" pitchFamily="49" charset="0"/>
              </a:rPr>
              <a:t> = @(u)( [-4*sin(2*u(1)+5) - sin(u(1)-2*u(2)-4),                2*sin(u(1)-2*u(2)-4)</a:t>
            </a:r>
          </a:p>
          <a:p>
            <a:pPr marL="57150" indent="0">
              <a:buNone/>
            </a:pPr>
            <a:r>
              <a:rPr lang="es-ES" sz="1300" dirty="0">
                <a:latin typeface="Consolas" panose="020B0609020204030204" pitchFamily="49" charset="0"/>
              </a:rPr>
              <a:t>                                2*sin(u(1)-2*u(2)-4), -sin(u(2)-3) - 4*sin(u(1)-2*u(2)-4)] );</a:t>
            </a:r>
          </a:p>
          <a:p>
            <a:pPr marL="457200" lvl="1" indent="0">
              <a:buNone/>
            </a:pPr>
            <a:endParaRPr lang="es-ES" sz="1200" dirty="0">
              <a:latin typeface="Consolas" panose="020B0609020204030204" pitchFamily="49" charset="0"/>
            </a:endParaRPr>
          </a:p>
          <a:p>
            <a:pPr marL="57150"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&gt;&gt; u = [-0.2 1.8]';</a:t>
            </a:r>
          </a:p>
          <a:p>
            <a:pPr marL="57150"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&gt;&gt; for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rPr>
              <a:t>i</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 = 1:4</a:t>
            </a:r>
          </a:p>
          <a:p>
            <a:pPr marL="57150" indent="0">
              <a:buNone/>
              <a:defRPr/>
            </a:pPr>
            <a:r>
              <a:rPr lang="en-US" sz="1600" dirty="0">
                <a:solidFill>
                  <a:prstClr val="white"/>
                </a:solidFill>
                <a:latin typeface="Consolas" panose="020B0609020204030204" pitchFamily="49" charset="0"/>
              </a:rPr>
              <a:t>     f(u)</a:t>
            </a:r>
            <a:endParaRPr kumimoji="0" lang="en-US" sz="1600" b="0" i="0" u="none" strike="noStrike" kern="1200" cap="none" spc="0" normalizeH="0" baseline="0" noProof="0" dirty="0">
              <a:ln>
                <a:noFill/>
              </a:ln>
              <a:solidFill>
                <a:prstClr val="white"/>
              </a:solidFill>
              <a:effectLst/>
              <a:uLnTx/>
              <a:uFillTx/>
              <a:latin typeface="Consolas" panose="020B0609020204030204" pitchFamily="49" charset="0"/>
            </a:endParaRPr>
          </a:p>
          <a:p>
            <a:pPr marL="57150" indent="0">
              <a:buNone/>
              <a:defRPr/>
            </a:pPr>
            <a:r>
              <a:rPr lang="en-US" sz="1600" dirty="0">
                <a:solidFill>
                  <a:prstClr val="white"/>
                </a:solidFill>
                <a:latin typeface="Consolas" panose="020B0609020204030204" pitchFamily="49" charset="0"/>
              </a:rPr>
              <a:t>    df(u)</a:t>
            </a:r>
          </a:p>
          <a:p>
            <a:pPr marL="57150"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rPr>
              <a:t>Jf</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(u)</a:t>
            </a:r>
          </a:p>
          <a:p>
            <a:pPr marL="57150" indent="0">
              <a:buNone/>
              <a:defRPr/>
            </a:pPr>
            <a:r>
              <a:rPr lang="en-US" sz="1600" dirty="0">
                <a:solidFill>
                  <a:prstClr val="white"/>
                </a:solidFill>
                <a:latin typeface="Consolas" panose="020B0609020204030204" pitchFamily="49" charset="0"/>
              </a:rPr>
              <a:t>    du = </a:t>
            </a:r>
            <a:r>
              <a:rPr lang="en-US" sz="1600" dirty="0" err="1">
                <a:solidFill>
                  <a:prstClr val="white"/>
                </a:solidFill>
                <a:latin typeface="Consolas" panose="020B0609020204030204" pitchFamily="49" charset="0"/>
              </a:rPr>
              <a:t>Jf</a:t>
            </a:r>
            <a:r>
              <a:rPr lang="en-US" sz="1600" dirty="0">
                <a:solidFill>
                  <a:prstClr val="white"/>
                </a:solidFill>
                <a:latin typeface="Consolas" panose="020B0609020204030204" pitchFamily="49" charset="0"/>
              </a:rPr>
              <a:t>(u) \ -df(u)</a:t>
            </a:r>
          </a:p>
          <a:p>
            <a:pPr marL="57150"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    u</a:t>
            </a:r>
            <a:r>
              <a:rPr lang="en-US" sz="1600" dirty="0">
                <a:solidFill>
                  <a:prstClr val="white"/>
                </a:solidFill>
                <a:latin typeface="Consolas" panose="020B0609020204030204" pitchFamily="49" charset="0"/>
              </a:rPr>
              <a:t> = u + du             # overwrite 'u'</a:t>
            </a:r>
          </a:p>
          <a:p>
            <a:pPr marL="57150" indent="0">
              <a:buNone/>
              <a:defRPr/>
            </a:pP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rPr>
              <a:t>end</a:t>
            </a:r>
          </a:p>
        </p:txBody>
      </p:sp>
      <p:sp>
        <p:nvSpPr>
          <p:cNvPr id="4" name="Footer Placeholder 3">
            <a:extLst>
              <a:ext uri="{FF2B5EF4-FFF2-40B4-BE49-F238E27FC236}">
                <a16:creationId xmlns:a16="http://schemas.microsoft.com/office/drawing/2014/main" id="{55130F81-47B6-46DE-BD2A-3C3D417500D5}"/>
              </a:ext>
            </a:extLst>
          </p:cNvPr>
          <p:cNvSpPr>
            <a:spLocks noGrp="1"/>
          </p:cNvSpPr>
          <p:nvPr>
            <p:ph type="ftr" sz="quarter" idx="11"/>
          </p:nvPr>
        </p:nvSpPr>
        <p:spPr/>
        <p:txBody>
          <a:bodyPr/>
          <a:lstStyle/>
          <a:p>
            <a:r>
              <a:rPr lang="en-US" dirty="0"/>
              <a:t>Newton's method for finding extrema in n dimensions</a:t>
            </a:r>
            <a:endParaRPr lang="en-CA" dirty="0"/>
          </a:p>
        </p:txBody>
      </p:sp>
      <p:sp>
        <p:nvSpPr>
          <p:cNvPr id="5" name="Slide Number Placeholder 4">
            <a:extLst>
              <a:ext uri="{FF2B5EF4-FFF2-40B4-BE49-F238E27FC236}">
                <a16:creationId xmlns:a16="http://schemas.microsoft.com/office/drawing/2014/main" id="{652F75A8-B5A2-438D-BD5A-08BAE3748F94}"/>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a:extLst>
              <a:ext uri="{FF2B5EF4-FFF2-40B4-BE49-F238E27FC236}">
                <a16:creationId xmlns:a16="http://schemas.microsoft.com/office/drawing/2014/main" id="{9199C80B-AE7B-43B7-9C37-91C3821D52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5130170"/>
      </p:ext>
    </p:extLst>
  </p:cSld>
  <p:clrMapOvr>
    <a:masterClrMapping/>
  </p:clrMapOvr>
  <mc:AlternateContent xmlns:mc="http://schemas.openxmlformats.org/markup-compatibility/2006" xmlns:p14="http://schemas.microsoft.com/office/powerpoint/2010/main">
    <mc:Choice Requires="p14">
      <p:transition spd="slow" p14:dur="2000" advTm="90170"/>
    </mc:Choice>
    <mc:Fallback xmlns="">
      <p:transition spd="slow" advTm="9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A195-3AC2-45BF-995D-B656AEA04CA6}"/>
              </a:ext>
            </a:extLst>
          </p:cNvPr>
          <p:cNvSpPr>
            <a:spLocks noGrp="1"/>
          </p:cNvSpPr>
          <p:nvPr>
            <p:ph type="title"/>
          </p:nvPr>
        </p:nvSpPr>
        <p:spPr/>
        <p:txBody>
          <a:bodyPr/>
          <a:lstStyle/>
          <a:p>
            <a:r>
              <a:rPr lang="en-US" dirty="0"/>
              <a:t>When to use?</a:t>
            </a:r>
          </a:p>
        </p:txBody>
      </p:sp>
      <p:sp>
        <p:nvSpPr>
          <p:cNvPr id="3" name="Content Placeholder 2">
            <a:extLst>
              <a:ext uri="{FF2B5EF4-FFF2-40B4-BE49-F238E27FC236}">
                <a16:creationId xmlns:a16="http://schemas.microsoft.com/office/drawing/2014/main" id="{02FAC952-332E-40A5-B949-7A8EBB756CFC}"/>
              </a:ext>
            </a:extLst>
          </p:cNvPr>
          <p:cNvSpPr>
            <a:spLocks noGrp="1"/>
          </p:cNvSpPr>
          <p:nvPr>
            <p:ph idx="1"/>
          </p:nvPr>
        </p:nvSpPr>
        <p:spPr/>
        <p:txBody>
          <a:bodyPr/>
          <a:lstStyle/>
          <a:p>
            <a:r>
              <a:rPr lang="en-US" dirty="0"/>
              <a:t>If you are simulating a system you have modelled,</a:t>
            </a:r>
            <a:br>
              <a:rPr lang="en-US" dirty="0"/>
            </a:br>
            <a:r>
              <a:rPr lang="en-US" dirty="0"/>
              <a:t>	chances are you have mathematical descriptions of each of 	the components in your system</a:t>
            </a:r>
          </a:p>
          <a:p>
            <a:pPr lvl="1"/>
            <a:r>
              <a:rPr lang="en-US" dirty="0"/>
              <a:t>Consequently, you can explicitly calculate both the gradient and the Hessian exactly</a:t>
            </a:r>
          </a:p>
          <a:p>
            <a:pPr lvl="1"/>
            <a:endParaRPr lang="en-US" dirty="0"/>
          </a:p>
          <a:p>
            <a:r>
              <a:rPr lang="en-US" dirty="0"/>
              <a:t>If you had a black-box function </a:t>
            </a:r>
            <a:r>
              <a:rPr lang="en-US" i="1" dirty="0"/>
              <a:t>f</a:t>
            </a:r>
            <a:r>
              <a:rPr lang="en-US" dirty="0"/>
              <a:t> for which you could not compute the partial derivatives,</a:t>
            </a:r>
            <a:br>
              <a:rPr lang="en-US" dirty="0"/>
            </a:br>
            <a:r>
              <a:rPr lang="en-US" dirty="0"/>
              <a:t>	other techniques are preferable</a:t>
            </a:r>
          </a:p>
        </p:txBody>
      </p:sp>
      <p:sp>
        <p:nvSpPr>
          <p:cNvPr id="4" name="Footer Placeholder 3">
            <a:extLst>
              <a:ext uri="{FF2B5EF4-FFF2-40B4-BE49-F238E27FC236}">
                <a16:creationId xmlns:a16="http://schemas.microsoft.com/office/drawing/2014/main" id="{25F09DFE-1E1B-4DFA-B037-FAADDBE126D3}"/>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AEC42D2E-B2B6-4CF1-82DA-87F6012EB11D}"/>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CBB0B258-3C91-4131-A5BF-1D37764973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63547695"/>
      </p:ext>
    </p:extLst>
  </p:cSld>
  <p:clrMapOvr>
    <a:masterClrMapping/>
  </p:clrMapOvr>
  <mc:AlternateContent xmlns:mc="http://schemas.openxmlformats.org/markup-compatibility/2006" xmlns:p14="http://schemas.microsoft.com/office/powerpoint/2010/main">
    <mc:Choice Requires="p14">
      <p:transition spd="slow" p14:dur="2000" advTm="49326"/>
    </mc:Choice>
    <mc:Fallback xmlns="">
      <p:transition spd="slow" advTm="4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Newton’s method can be used to find extrema</a:t>
            </a:r>
            <a:br>
              <a:rPr lang="en-US" dirty="0"/>
            </a:br>
            <a:r>
              <a:rPr lang="en-US" dirty="0"/>
              <a:t>for real-valued functions of vector variables</a:t>
            </a:r>
          </a:p>
          <a:p>
            <a:pPr lvl="1"/>
            <a:r>
              <a:rPr lang="en-US" dirty="0"/>
              <a:t>You understand that you must compute both the gradient and the Jacobian of the gradient (the Hessian)</a:t>
            </a:r>
          </a:p>
          <a:p>
            <a:pPr lvl="1"/>
            <a:r>
              <a:rPr lang="en-US" dirty="0"/>
              <a:t>Understand that other techniques are preferable if the partial derivatives cannot be precisely </a:t>
            </a:r>
          </a:p>
          <a:p>
            <a:pPr lvl="1"/>
            <a:r>
              <a:rPr lang="en-US" dirty="0"/>
              <a:t>Have seen two examples</a:t>
            </a:r>
          </a:p>
        </p:txBody>
      </p:sp>
      <p:sp>
        <p:nvSpPr>
          <p:cNvPr id="4" name="Footer Placeholder 3"/>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12" name="Audio 11">
            <a:hlinkClick r:id="" action="ppaction://media"/>
            <a:extLst>
              <a:ext uri="{FF2B5EF4-FFF2-40B4-BE49-F238E27FC236}">
                <a16:creationId xmlns:a16="http://schemas.microsoft.com/office/drawing/2014/main" id="{DB440E30-3799-482A-BE5E-A01E77A7C4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3769"/>
    </mc:Choice>
    <mc:Fallback xmlns="">
      <p:transition spd="slow" advTm="6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using Newton’s method to find extrema of real-valued functions of a vector variable</a:t>
            </a:r>
          </a:p>
          <a:p>
            <a:pPr lvl="1"/>
            <a:r>
              <a:rPr lang="en-US" dirty="0"/>
              <a:t>Review the concept of the gradient and the Jacobian of a vector-valued function of a vector variable</a:t>
            </a:r>
          </a:p>
          <a:p>
            <a:pPr lvl="1"/>
            <a:r>
              <a:rPr lang="en-US" dirty="0"/>
              <a:t>Look at two examples</a:t>
            </a:r>
          </a:p>
          <a:p>
            <a:pPr lvl="1"/>
            <a:r>
              <a:rPr lang="en-US" dirty="0"/>
              <a:t>Understand when to use this technique</a:t>
            </a:r>
          </a:p>
          <a:p>
            <a:pPr lvl="1"/>
            <a:endParaRPr lang="en-US" dirty="0"/>
          </a:p>
        </p:txBody>
      </p:sp>
      <p:sp>
        <p:nvSpPr>
          <p:cNvPr id="4" name="Footer Placeholder 3"/>
          <p:cNvSpPr>
            <a:spLocks noGrp="1"/>
          </p:cNvSpPr>
          <p:nvPr>
            <p:ph type="ftr" sz="quarter" idx="11"/>
          </p:nvPr>
        </p:nvSpPr>
        <p:spPr/>
        <p:txBody>
          <a:bodyPr/>
          <a:lstStyle/>
          <a:p>
            <a:r>
              <a:rPr lang="en-US"/>
              <a:t>Newton's method for finding extrema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4EED472-9DC0-4DFD-89F3-DA0EDD5339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4890"/>
    </mc:Choice>
    <mc:Fallback xmlns="">
      <p:transition spd="slow" advTm="4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https://en.wikipedia.org/wiki/Newton%27s_method_in_optimization</a:t>
            </a:r>
          </a:p>
        </p:txBody>
      </p:sp>
      <p:sp>
        <p:nvSpPr>
          <p:cNvPr id="4" name="Footer Placeholder 3"/>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Newton's method for finding extrema in n dimensions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Newton's method for finding extrema in n dimensions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 straight-forward idea:</a:t>
            </a:r>
          </a:p>
          <a:p>
            <a:pPr lvl="1"/>
            <a:r>
              <a:rPr lang="en-US" dirty="0"/>
              <a:t>Apply Newton’s method to the gradient</a:t>
            </a:r>
          </a:p>
          <a:p>
            <a:pPr lvl="1"/>
            <a:endParaRPr lang="en-US" dirty="0"/>
          </a:p>
          <a:p>
            <a:r>
              <a:rPr lang="en-US" dirty="0"/>
              <a:t>Issue: You’re not sure if the point is a maximum, a minimum, or a saddle point	</a:t>
            </a:r>
          </a:p>
          <a:p>
            <a:pPr lvl="1"/>
            <a:r>
              <a:rPr lang="en-US" dirty="0"/>
              <a:t>A saddle point is where all partial derivatives are zero,</a:t>
            </a:r>
            <a:br>
              <a:rPr lang="en-US" dirty="0"/>
            </a:br>
            <a:r>
              <a:rPr lang="en-US" dirty="0"/>
              <a:t>		but the function does not achieve an extremum</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95288957-72F6-4C0B-BF89-6E1D211824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xmlns:p14="http://schemas.microsoft.com/office/powerpoint/2010/main">
    <mc:Choice Requires="p14">
      <p:transition spd="slow" p14:dur="2000" advTm="60819"/>
    </mc:Choice>
    <mc:Fallback xmlns="">
      <p:transition spd="slow" advTm="6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At an extreme point, all the partial derivatives are zero</a:t>
            </a:r>
          </a:p>
          <a:p>
            <a:pPr lvl="1"/>
            <a:r>
              <a:rPr lang="en-US" dirty="0"/>
              <a:t>Consequently, we must find a point such that</a:t>
            </a:r>
          </a:p>
          <a:p>
            <a:pPr lvl="1"/>
            <a:endParaRPr lang="en-US" dirty="0"/>
          </a:p>
          <a:p>
            <a:pPr lvl="1"/>
            <a:endParaRPr lang="en-US" dirty="0"/>
          </a:p>
          <a:p>
            <a:r>
              <a:rPr lang="en-US" dirty="0"/>
              <a:t>You will recall that</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C55E5EC9-FF08-4C04-ADC5-B1A5E1C18683}"/>
              </a:ext>
            </a:extLst>
          </p:cNvPr>
          <p:cNvGraphicFramePr>
            <a:graphicFrameLocks noChangeAspect="1"/>
          </p:cNvGraphicFramePr>
          <p:nvPr>
            <p:extLst>
              <p:ext uri="{D42A27DB-BD31-4B8C-83A1-F6EECF244321}">
                <p14:modId xmlns:p14="http://schemas.microsoft.com/office/powerpoint/2010/main" val="1869344856"/>
              </p:ext>
            </p:extLst>
          </p:nvPr>
        </p:nvGraphicFramePr>
        <p:xfrm>
          <a:off x="2860675" y="3429000"/>
          <a:ext cx="2625725" cy="2232025"/>
        </p:xfrm>
        <a:graphic>
          <a:graphicData uri="http://schemas.openxmlformats.org/presentationml/2006/ole">
            <mc:AlternateContent xmlns:mc="http://schemas.openxmlformats.org/markup-compatibility/2006">
              <mc:Choice xmlns:v="urn:schemas-microsoft-com:vml" Requires="v">
                <p:oleObj spid="_x0000_s1028" name="Equation" r:id="rId6" imgW="1346040" imgH="1143000" progId="Equation.DSMT4">
                  <p:embed/>
                </p:oleObj>
              </mc:Choice>
              <mc:Fallback>
                <p:oleObj name="Equation" r:id="rId6" imgW="1346040" imgH="1143000" progId="Equation.DSMT4">
                  <p:embed/>
                  <p:pic>
                    <p:nvPicPr>
                      <p:cNvPr id="0" name=""/>
                      <p:cNvPicPr/>
                      <p:nvPr/>
                    </p:nvPicPr>
                    <p:blipFill>
                      <a:blip r:embed="rId7"/>
                      <a:stretch>
                        <a:fillRect/>
                      </a:stretch>
                    </p:blipFill>
                    <p:spPr>
                      <a:xfrm>
                        <a:off x="2860675" y="3429000"/>
                        <a:ext cx="2625725" cy="22320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FBD8116-E25B-4B9C-85BB-DD0FB5B6302C}"/>
              </a:ext>
            </a:extLst>
          </p:cNvPr>
          <p:cNvGraphicFramePr>
            <a:graphicFrameLocks noChangeAspect="1"/>
          </p:cNvGraphicFramePr>
          <p:nvPr>
            <p:extLst>
              <p:ext uri="{D42A27DB-BD31-4B8C-83A1-F6EECF244321}">
                <p14:modId xmlns:p14="http://schemas.microsoft.com/office/powerpoint/2010/main" val="2566725508"/>
              </p:ext>
            </p:extLst>
          </p:nvPr>
        </p:nvGraphicFramePr>
        <p:xfrm>
          <a:off x="3851275" y="2613025"/>
          <a:ext cx="1312863" cy="519113"/>
        </p:xfrm>
        <a:graphic>
          <a:graphicData uri="http://schemas.openxmlformats.org/presentationml/2006/ole">
            <mc:AlternateContent xmlns:mc="http://schemas.openxmlformats.org/markup-compatibility/2006">
              <mc:Choice xmlns:v="urn:schemas-microsoft-com:vml" Requires="v">
                <p:oleObj spid="_x0000_s1029" name="Equation" r:id="rId8" imgW="672840" imgH="266400" progId="Equation.DSMT4">
                  <p:embed/>
                </p:oleObj>
              </mc:Choice>
              <mc:Fallback>
                <p:oleObj name="Equation" r:id="rId8" imgW="672840" imgH="26640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9"/>
                      <a:stretch>
                        <a:fillRect/>
                      </a:stretch>
                    </p:blipFill>
                    <p:spPr>
                      <a:xfrm>
                        <a:off x="3851275" y="2613025"/>
                        <a:ext cx="1312863" cy="51911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862DEFAE-9387-4713-AB97-CC31D1657A3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45889"/>
    </mc:Choice>
    <mc:Fallback xmlns="">
      <p:transition spd="slow" advTm="4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becomes a system of </a:t>
            </a:r>
            <a:r>
              <a:rPr lang="en-US" i="1" dirty="0">
                <a:latin typeface="Times New Roman" panose="02020603050405020304" pitchFamily="18" charset="0"/>
              </a:rPr>
              <a:t>n</a:t>
            </a:r>
            <a:r>
              <a:rPr lang="en-US" dirty="0"/>
              <a:t> equations in </a:t>
            </a:r>
            <a:r>
              <a:rPr lang="en-US" i="1" dirty="0">
                <a:latin typeface="Times New Roman" panose="02020603050405020304" pitchFamily="18" charset="0"/>
              </a:rPr>
              <a:t>n</a:t>
            </a:r>
            <a:r>
              <a:rPr lang="en-US" dirty="0"/>
              <a:t> unknowns</a:t>
            </a:r>
          </a:p>
          <a:p>
            <a:pPr lvl="1"/>
            <a:r>
              <a:rPr lang="en-US" dirty="0"/>
              <a:t>If </a:t>
            </a:r>
            <a:r>
              <a:rPr lang="en-US" i="1" dirty="0">
                <a:latin typeface="Times New Roman" panose="02020603050405020304" pitchFamily="18" charset="0"/>
              </a:rPr>
              <a:t>f</a:t>
            </a:r>
            <a:r>
              <a:rPr lang="en-US" dirty="0"/>
              <a:t> is a non-constant linear polynomial in </a:t>
            </a:r>
            <a:r>
              <a:rPr lang="en-US" b="1" dirty="0"/>
              <a:t>u</a:t>
            </a:r>
            <a:r>
              <a:rPr lang="en-US" dirty="0"/>
              <a:t>, then there are no solutions</a:t>
            </a:r>
          </a:p>
          <a:p>
            <a:pPr lvl="1"/>
            <a:r>
              <a:rPr lang="en-US" dirty="0"/>
              <a:t>If </a:t>
            </a:r>
            <a:r>
              <a:rPr lang="en-US" i="1" dirty="0">
                <a:latin typeface="Times New Roman" panose="02020603050405020304" pitchFamily="18" charset="0"/>
              </a:rPr>
              <a:t>f</a:t>
            </a:r>
            <a:r>
              <a:rPr lang="en-US" dirty="0"/>
              <a:t> is a quadratic polynomial in </a:t>
            </a:r>
            <a:r>
              <a:rPr lang="en-US" b="1" dirty="0"/>
              <a:t>u</a:t>
            </a:r>
            <a:r>
              <a:rPr lang="en-US" dirty="0"/>
              <a:t>, then the gradient defines a system of linear equations: just use linear algebra</a:t>
            </a:r>
          </a:p>
          <a:p>
            <a:pPr lvl="1"/>
            <a:r>
              <a:rPr lang="en-US" dirty="0"/>
              <a:t>Otherwise, the gradient is non-linear, so go back to our algorithm on Newton’s method in </a:t>
            </a:r>
            <a:r>
              <a:rPr lang="en-US" i="1" dirty="0"/>
              <a:t>n </a:t>
            </a:r>
            <a:r>
              <a:rPr lang="en-US" dirty="0"/>
              <a:t>dimensions: we can find a solution to </a:t>
            </a:r>
            <a:r>
              <a:rPr lang="en-US" b="1" dirty="0">
                <a:latin typeface="Times New Roman" panose="02020603050405020304" pitchFamily="18" charset="0"/>
              </a:rPr>
              <a:t>g</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latin typeface="Times New Roman" panose="02020603050405020304" pitchFamily="18" charset="0"/>
              </a:rPr>
              <a:t> </a:t>
            </a:r>
            <a:r>
              <a:rPr lang="en-US" dirty="0"/>
              <a:t>by choosing an initial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and iterating by solving                                             and setting   </a:t>
            </a:r>
          </a:p>
          <a:p>
            <a:r>
              <a:rPr lang="en-US" dirty="0"/>
              <a:t>In this case, our vector-valued function of a vector variable is the gradient of </a:t>
            </a:r>
            <a:r>
              <a:rPr lang="en-US" i="1" dirty="0">
                <a:latin typeface="Times New Roman" panose="02020603050405020304" pitchFamily="18" charset="0"/>
              </a:rPr>
              <a:t>f</a:t>
            </a:r>
            <a:r>
              <a:rPr lang="en-US" dirty="0"/>
              <a:t>, so solve                                                 and set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8FBD8116-E25B-4B9C-85BB-DD0FB5B6302C}"/>
              </a:ext>
            </a:extLst>
          </p:cNvPr>
          <p:cNvGraphicFramePr>
            <a:graphicFrameLocks noChangeAspect="1"/>
          </p:cNvGraphicFramePr>
          <p:nvPr>
            <p:extLst>
              <p:ext uri="{D42A27DB-BD31-4B8C-83A1-F6EECF244321}">
                <p14:modId xmlns:p14="http://schemas.microsoft.com/office/powerpoint/2010/main" val="1980606065"/>
              </p:ext>
            </p:extLst>
          </p:nvPr>
        </p:nvGraphicFramePr>
        <p:xfrm>
          <a:off x="1634526" y="1576257"/>
          <a:ext cx="1312863" cy="519113"/>
        </p:xfrm>
        <a:graphic>
          <a:graphicData uri="http://schemas.openxmlformats.org/presentationml/2006/ole">
            <mc:AlternateContent xmlns:mc="http://schemas.openxmlformats.org/markup-compatibility/2006">
              <mc:Choice xmlns:v="urn:schemas-microsoft-com:vml" Requires="v">
                <p:oleObj spid="_x0000_s2055" name="Equation" r:id="rId6" imgW="672840" imgH="266400" progId="Equation.DSMT4">
                  <p:embed/>
                </p:oleObj>
              </mc:Choice>
              <mc:Fallback>
                <p:oleObj name="Equation" r:id="rId6" imgW="672840" imgH="266400" progId="Equation.DSMT4">
                  <p:embed/>
                  <p:pic>
                    <p:nvPicPr>
                      <p:cNvPr id="8" name="Object 7">
                        <a:extLst>
                          <a:ext uri="{FF2B5EF4-FFF2-40B4-BE49-F238E27FC236}">
                            <a16:creationId xmlns:a16="http://schemas.microsoft.com/office/drawing/2014/main" id="{8FBD8116-E25B-4B9C-85BB-DD0FB5B6302C}"/>
                          </a:ext>
                        </a:extLst>
                      </p:cNvPr>
                      <p:cNvPicPr/>
                      <p:nvPr/>
                    </p:nvPicPr>
                    <p:blipFill>
                      <a:blip r:embed="rId7"/>
                      <a:stretch>
                        <a:fillRect/>
                      </a:stretch>
                    </p:blipFill>
                    <p:spPr>
                      <a:xfrm>
                        <a:off x="1634526" y="1576257"/>
                        <a:ext cx="1312863" cy="5191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6892CB1-C3E5-4627-AA30-199F7330C00E}"/>
              </a:ext>
            </a:extLst>
          </p:cNvPr>
          <p:cNvGraphicFramePr>
            <a:graphicFrameLocks noChangeAspect="1"/>
          </p:cNvGraphicFramePr>
          <p:nvPr>
            <p:extLst>
              <p:ext uri="{D42A27DB-BD31-4B8C-83A1-F6EECF244321}">
                <p14:modId xmlns:p14="http://schemas.microsoft.com/office/powerpoint/2010/main" val="1758419583"/>
              </p:ext>
            </p:extLst>
          </p:nvPr>
        </p:nvGraphicFramePr>
        <p:xfrm>
          <a:off x="2185279" y="4730357"/>
          <a:ext cx="2571750" cy="441325"/>
        </p:xfrm>
        <a:graphic>
          <a:graphicData uri="http://schemas.openxmlformats.org/presentationml/2006/ole">
            <mc:AlternateContent xmlns:mc="http://schemas.openxmlformats.org/markup-compatibility/2006">
              <mc:Choice xmlns:v="urn:schemas-microsoft-com:vml" Requires="v">
                <p:oleObj spid="_x0000_s2056" name="Equation" r:id="rId8" imgW="1269720" imgH="215640" progId="Equation.DSMT4">
                  <p:embed/>
                </p:oleObj>
              </mc:Choice>
              <mc:Fallback>
                <p:oleObj name="Equation" r:id="rId8" imgW="1269720" imgH="215640" progId="Equation.DSMT4">
                  <p:embed/>
                  <p:pic>
                    <p:nvPicPr>
                      <p:cNvPr id="16" name="Object 15">
                        <a:extLst>
                          <a:ext uri="{FF2B5EF4-FFF2-40B4-BE49-F238E27FC236}">
                            <a16:creationId xmlns:a16="http://schemas.microsoft.com/office/drawing/2014/main" id="{7DBE5B26-67D7-47A6-BCB0-ECBFB976478F}"/>
                          </a:ext>
                        </a:extLst>
                      </p:cNvPr>
                      <p:cNvPicPr/>
                      <p:nvPr/>
                    </p:nvPicPr>
                    <p:blipFill>
                      <a:blip r:embed="rId9"/>
                      <a:stretch>
                        <a:fillRect/>
                      </a:stretch>
                    </p:blipFill>
                    <p:spPr>
                      <a:xfrm>
                        <a:off x="2185279" y="4730357"/>
                        <a:ext cx="2571750" cy="441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9AB782A-8550-4B9E-83E4-68DF8CF052F5}"/>
              </a:ext>
            </a:extLst>
          </p:cNvPr>
          <p:cNvGraphicFramePr>
            <a:graphicFrameLocks noChangeAspect="1"/>
          </p:cNvGraphicFramePr>
          <p:nvPr>
            <p:extLst>
              <p:ext uri="{D42A27DB-BD31-4B8C-83A1-F6EECF244321}">
                <p14:modId xmlns:p14="http://schemas.microsoft.com/office/powerpoint/2010/main" val="1553208569"/>
              </p:ext>
            </p:extLst>
          </p:nvPr>
        </p:nvGraphicFramePr>
        <p:xfrm>
          <a:off x="6082066" y="4755790"/>
          <a:ext cx="1774825" cy="387350"/>
        </p:xfrm>
        <a:graphic>
          <a:graphicData uri="http://schemas.openxmlformats.org/presentationml/2006/ole">
            <mc:AlternateContent xmlns:mc="http://schemas.openxmlformats.org/markup-compatibility/2006">
              <mc:Choice xmlns:v="urn:schemas-microsoft-com:vml" Requires="v">
                <p:oleObj spid="_x0000_s2057" name="Equation" r:id="rId10" imgW="876240" imgH="190440" progId="Equation.DSMT4">
                  <p:embed/>
                </p:oleObj>
              </mc:Choice>
              <mc:Fallback>
                <p:oleObj name="Equation" r:id="rId10" imgW="876240" imgH="190440" progId="Equation.DSMT4">
                  <p:embed/>
                  <p:pic>
                    <p:nvPicPr>
                      <p:cNvPr id="10" name="Object 9">
                        <a:extLst>
                          <a:ext uri="{FF2B5EF4-FFF2-40B4-BE49-F238E27FC236}">
                            <a16:creationId xmlns:a16="http://schemas.microsoft.com/office/drawing/2014/main" id="{16892CB1-C3E5-4627-AA30-199F7330C00E}"/>
                          </a:ext>
                        </a:extLst>
                      </p:cNvPr>
                      <p:cNvPicPr/>
                      <p:nvPr/>
                    </p:nvPicPr>
                    <p:blipFill>
                      <a:blip r:embed="rId11"/>
                      <a:stretch>
                        <a:fillRect/>
                      </a:stretch>
                    </p:blipFill>
                    <p:spPr>
                      <a:xfrm>
                        <a:off x="6082066" y="4755790"/>
                        <a:ext cx="1774825" cy="3873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CD5C5AC-0E78-427E-AE70-35DEFBDF5E79}"/>
              </a:ext>
            </a:extLst>
          </p:cNvPr>
          <p:cNvGraphicFramePr>
            <a:graphicFrameLocks noChangeAspect="1"/>
          </p:cNvGraphicFramePr>
          <p:nvPr>
            <p:extLst>
              <p:ext uri="{D42A27DB-BD31-4B8C-83A1-F6EECF244321}">
                <p14:modId xmlns:p14="http://schemas.microsoft.com/office/powerpoint/2010/main" val="2310418327"/>
              </p:ext>
            </p:extLst>
          </p:nvPr>
        </p:nvGraphicFramePr>
        <p:xfrm>
          <a:off x="3449638" y="5431498"/>
          <a:ext cx="2927350" cy="544513"/>
        </p:xfrm>
        <a:graphic>
          <a:graphicData uri="http://schemas.openxmlformats.org/presentationml/2006/ole">
            <mc:AlternateContent xmlns:mc="http://schemas.openxmlformats.org/markup-compatibility/2006">
              <mc:Choice xmlns:v="urn:schemas-microsoft-com:vml" Requires="v">
                <p:oleObj spid="_x0000_s2058" name="Equation" r:id="rId12" imgW="1447560" imgH="266400" progId="Equation.DSMT4">
                  <p:embed/>
                </p:oleObj>
              </mc:Choice>
              <mc:Fallback>
                <p:oleObj name="Equation" r:id="rId12" imgW="1447560" imgH="266400" progId="Equation.DSMT4">
                  <p:embed/>
                  <p:pic>
                    <p:nvPicPr>
                      <p:cNvPr id="10" name="Object 9">
                        <a:extLst>
                          <a:ext uri="{FF2B5EF4-FFF2-40B4-BE49-F238E27FC236}">
                            <a16:creationId xmlns:a16="http://schemas.microsoft.com/office/drawing/2014/main" id="{16892CB1-C3E5-4627-AA30-199F7330C00E}"/>
                          </a:ext>
                        </a:extLst>
                      </p:cNvPr>
                      <p:cNvPicPr/>
                      <p:nvPr/>
                    </p:nvPicPr>
                    <p:blipFill>
                      <a:blip r:embed="rId13"/>
                      <a:stretch>
                        <a:fillRect/>
                      </a:stretch>
                    </p:blipFill>
                    <p:spPr>
                      <a:xfrm>
                        <a:off x="3449638" y="5431498"/>
                        <a:ext cx="2927350" cy="5445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C25E4B5-60A9-40E2-A1AE-F5FBD5328CC2}"/>
              </a:ext>
            </a:extLst>
          </p:cNvPr>
          <p:cNvGraphicFramePr>
            <a:graphicFrameLocks noChangeAspect="1"/>
          </p:cNvGraphicFramePr>
          <p:nvPr>
            <p:extLst>
              <p:ext uri="{D42A27DB-BD31-4B8C-83A1-F6EECF244321}">
                <p14:modId xmlns:p14="http://schemas.microsoft.com/office/powerpoint/2010/main" val="3894554325"/>
              </p:ext>
            </p:extLst>
          </p:nvPr>
        </p:nvGraphicFramePr>
        <p:xfrm>
          <a:off x="3425825" y="5909336"/>
          <a:ext cx="1774825" cy="387350"/>
        </p:xfrm>
        <a:graphic>
          <a:graphicData uri="http://schemas.openxmlformats.org/presentationml/2006/ole">
            <mc:AlternateContent xmlns:mc="http://schemas.openxmlformats.org/markup-compatibility/2006">
              <mc:Choice xmlns:v="urn:schemas-microsoft-com:vml" Requires="v">
                <p:oleObj spid="_x0000_s2059" name="Equation" r:id="rId14" imgW="876240" imgH="190440" progId="Equation.DSMT4">
                  <p:embed/>
                </p:oleObj>
              </mc:Choice>
              <mc:Fallback>
                <p:oleObj name="Equation" r:id="rId14" imgW="876240" imgH="190440" progId="Equation.DSMT4">
                  <p:embed/>
                  <p:pic>
                    <p:nvPicPr>
                      <p:cNvPr id="11" name="Object 10">
                        <a:extLst>
                          <a:ext uri="{FF2B5EF4-FFF2-40B4-BE49-F238E27FC236}">
                            <a16:creationId xmlns:a16="http://schemas.microsoft.com/office/drawing/2014/main" id="{09AB782A-8550-4B9E-83E4-68DF8CF052F5}"/>
                          </a:ext>
                        </a:extLst>
                      </p:cNvPr>
                      <p:cNvPicPr/>
                      <p:nvPr/>
                    </p:nvPicPr>
                    <p:blipFill>
                      <a:blip r:embed="rId15"/>
                      <a:stretch>
                        <a:fillRect/>
                      </a:stretch>
                    </p:blipFill>
                    <p:spPr>
                      <a:xfrm>
                        <a:off x="3425825" y="5909336"/>
                        <a:ext cx="1774825" cy="387350"/>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A901C111-FD8F-448F-BFF0-B925E92E240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2169041"/>
      </p:ext>
    </p:extLst>
  </p:cSld>
  <p:clrMapOvr>
    <a:masterClrMapping/>
  </p:clrMapOvr>
  <mc:AlternateContent xmlns:mc="http://schemas.openxmlformats.org/markup-compatibility/2006" xmlns:p14="http://schemas.microsoft.com/office/powerpoint/2010/main">
    <mc:Choice Requires="p14">
      <p:transition spd="slow" p14:dur="2000" advTm="128662"/>
    </mc:Choice>
    <mc:Fallback xmlns="">
      <p:transition spd="slow" advTm="12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Hessian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Jacobian of the gradient of a real-valued function of a vector variable is called the </a:t>
            </a:r>
            <a:r>
              <a:rPr lang="en-US" i="1" dirty="0"/>
              <a:t>Hessian</a:t>
            </a:r>
            <a:r>
              <a:rPr lang="en-US" dirty="0"/>
              <a:t> of the function:</a:t>
            </a:r>
          </a:p>
          <a:p>
            <a:endParaRPr lang="en-US" dirty="0"/>
          </a:p>
          <a:p>
            <a:endParaRPr lang="en-US" dirty="0"/>
          </a:p>
          <a:p>
            <a:pPr lvl="1"/>
            <a:r>
              <a:rPr lang="en-US" dirty="0"/>
              <a:t>We will continue to use the notation with the Jacobian</a:t>
            </a:r>
          </a:p>
          <a:p>
            <a:pPr lvl="1"/>
            <a:endParaRPr lang="en-US" dirty="0"/>
          </a:p>
          <a:p>
            <a:r>
              <a:rPr lang="en-US" dirty="0"/>
              <a:t>If the function is sufficiently differentiable,</a:t>
            </a:r>
            <a:br>
              <a:rPr lang="en-US" dirty="0"/>
            </a:br>
            <a:r>
              <a:rPr lang="en-US" dirty="0"/>
              <a:t>	the Hessian is symmetric</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3C67356D-AAE9-47F4-B9C3-FD7186388E57}"/>
              </a:ext>
            </a:extLst>
          </p:cNvPr>
          <p:cNvGraphicFramePr>
            <a:graphicFrameLocks noChangeAspect="1"/>
          </p:cNvGraphicFramePr>
          <p:nvPr>
            <p:extLst>
              <p:ext uri="{D42A27DB-BD31-4B8C-83A1-F6EECF244321}">
                <p14:modId xmlns:p14="http://schemas.microsoft.com/office/powerpoint/2010/main" val="3330407364"/>
              </p:ext>
            </p:extLst>
          </p:nvPr>
        </p:nvGraphicFramePr>
        <p:xfrm>
          <a:off x="3363913" y="2317750"/>
          <a:ext cx="2416175" cy="622300"/>
        </p:xfrm>
        <a:graphic>
          <a:graphicData uri="http://schemas.openxmlformats.org/presentationml/2006/ole">
            <mc:AlternateContent xmlns:mc="http://schemas.openxmlformats.org/markup-compatibility/2006">
              <mc:Choice xmlns:v="urn:schemas-microsoft-com:vml" Requires="v">
                <p:oleObj spid="_x0000_s3075" name="Equation" r:id="rId6" imgW="1193760" imgH="304560" progId="Equation.DSMT4">
                  <p:embed/>
                </p:oleObj>
              </mc:Choice>
              <mc:Fallback>
                <p:oleObj name="Equation" r:id="rId6" imgW="1193760" imgH="304560" progId="Equation.DSMT4">
                  <p:embed/>
                  <p:pic>
                    <p:nvPicPr>
                      <p:cNvPr id="10" name="Object 9">
                        <a:extLst>
                          <a:ext uri="{FF2B5EF4-FFF2-40B4-BE49-F238E27FC236}">
                            <a16:creationId xmlns:a16="http://schemas.microsoft.com/office/drawing/2014/main" id="{16892CB1-C3E5-4627-AA30-199F7330C00E}"/>
                          </a:ext>
                        </a:extLst>
                      </p:cNvPr>
                      <p:cNvPicPr/>
                      <p:nvPr/>
                    </p:nvPicPr>
                    <p:blipFill>
                      <a:blip r:embed="rId7"/>
                      <a:stretch>
                        <a:fillRect/>
                      </a:stretch>
                    </p:blipFill>
                    <p:spPr>
                      <a:xfrm>
                        <a:off x="3363913" y="2317750"/>
                        <a:ext cx="2416175" cy="62230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7166C6A4-CC58-43FE-AD1F-8A8A0F41487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5519433"/>
      </p:ext>
    </p:extLst>
  </p:cSld>
  <p:clrMapOvr>
    <a:masterClrMapping/>
  </p:clrMapOvr>
  <mc:AlternateContent xmlns:mc="http://schemas.openxmlformats.org/markup-compatibility/2006" xmlns:p14="http://schemas.microsoft.com/office/powerpoint/2010/main">
    <mc:Choice Requires="p14">
      <p:transition spd="slow" p14:dur="2000" advTm="50114"/>
    </mc:Choice>
    <mc:Fallback xmlns="">
      <p:transition spd="slow" advTm="5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Hessian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is the Hessian of </a:t>
            </a:r>
            <a:r>
              <a:rPr lang="en-US" i="1" dirty="0">
                <a:latin typeface="Times New Roman" panose="02020603050405020304" pitchFamily="18" charset="0"/>
              </a:rPr>
              <a:t>f </a:t>
            </a:r>
            <a:r>
              <a:rPr lang="en-US" dirty="0"/>
              <a:t>:</a:t>
            </a:r>
          </a:p>
          <a:p>
            <a:endParaRPr lang="en-US" dirty="0"/>
          </a:p>
          <a:p>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273A3A09-CC04-4730-AE71-414BB135A8AC}"/>
              </a:ext>
            </a:extLst>
          </p:cNvPr>
          <p:cNvGraphicFramePr>
            <a:graphicFrameLocks noChangeAspect="1"/>
          </p:cNvGraphicFramePr>
          <p:nvPr>
            <p:extLst>
              <p:ext uri="{D42A27DB-BD31-4B8C-83A1-F6EECF244321}">
                <p14:modId xmlns:p14="http://schemas.microsoft.com/office/powerpoint/2010/main" val="456081318"/>
              </p:ext>
            </p:extLst>
          </p:nvPr>
        </p:nvGraphicFramePr>
        <p:xfrm>
          <a:off x="129451" y="2054225"/>
          <a:ext cx="8623300" cy="3106738"/>
        </p:xfrm>
        <a:graphic>
          <a:graphicData uri="http://schemas.openxmlformats.org/presentationml/2006/ole">
            <mc:AlternateContent xmlns:mc="http://schemas.openxmlformats.org/markup-compatibility/2006">
              <mc:Choice xmlns:v="urn:schemas-microsoft-com:vml" Requires="v">
                <p:oleObj spid="_x0000_s4100" name="Equation" r:id="rId6" imgW="3873240" imgH="1384200" progId="Equation.DSMT4">
                  <p:embed/>
                </p:oleObj>
              </mc:Choice>
              <mc:Fallback>
                <p:oleObj name="Equation" r:id="rId6" imgW="3873240" imgH="1384200" progId="Equation.DSMT4">
                  <p:embed/>
                  <p:pic>
                    <p:nvPicPr>
                      <p:cNvPr id="7" name="Object 6">
                        <a:extLst>
                          <a:ext uri="{FF2B5EF4-FFF2-40B4-BE49-F238E27FC236}">
                            <a16:creationId xmlns:a16="http://schemas.microsoft.com/office/drawing/2014/main" id="{3C67356D-AAE9-47F4-B9C3-FD7186388E57}"/>
                          </a:ext>
                        </a:extLst>
                      </p:cNvPr>
                      <p:cNvPicPr/>
                      <p:nvPr/>
                    </p:nvPicPr>
                    <p:blipFill>
                      <a:blip r:embed="rId7"/>
                      <a:stretch>
                        <a:fillRect/>
                      </a:stretch>
                    </p:blipFill>
                    <p:spPr>
                      <a:xfrm>
                        <a:off x="129451" y="2054225"/>
                        <a:ext cx="8623300" cy="31067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62428BD-0DBC-4E46-B618-06C20CEC2316}"/>
              </a:ext>
            </a:extLst>
          </p:cNvPr>
          <p:cNvGraphicFramePr>
            <a:graphicFrameLocks noChangeAspect="1"/>
          </p:cNvGraphicFramePr>
          <p:nvPr>
            <p:extLst>
              <p:ext uri="{D42A27DB-BD31-4B8C-83A1-F6EECF244321}">
                <p14:modId xmlns:p14="http://schemas.microsoft.com/office/powerpoint/2010/main" val="1327789143"/>
              </p:ext>
            </p:extLst>
          </p:nvPr>
        </p:nvGraphicFramePr>
        <p:xfrm>
          <a:off x="152400" y="4348163"/>
          <a:ext cx="2625725" cy="2232025"/>
        </p:xfrm>
        <a:graphic>
          <a:graphicData uri="http://schemas.openxmlformats.org/presentationml/2006/ole">
            <mc:AlternateContent xmlns:mc="http://schemas.openxmlformats.org/markup-compatibility/2006">
              <mc:Choice xmlns:v="urn:schemas-microsoft-com:vml" Requires="v">
                <p:oleObj spid="_x0000_s4101" name="Equation" r:id="rId8" imgW="1346040" imgH="1143000" progId="Equation.DSMT4">
                  <p:embed/>
                </p:oleObj>
              </mc:Choice>
              <mc:Fallback>
                <p:oleObj name="Equation" r:id="rId8" imgW="1346040" imgH="114300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9"/>
                      <a:stretch>
                        <a:fillRect/>
                      </a:stretch>
                    </p:blipFill>
                    <p:spPr>
                      <a:xfrm>
                        <a:off x="152400" y="4348163"/>
                        <a:ext cx="2625725" cy="22320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85D29CAE-5A3A-4C75-AD3A-EC2B4FF8394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71770222"/>
      </p:ext>
    </p:extLst>
  </p:cSld>
  <p:clrMapOvr>
    <a:masterClrMapping/>
  </p:clrMapOvr>
  <mc:AlternateContent xmlns:mc="http://schemas.openxmlformats.org/markup-compatibility/2006" xmlns:p14="http://schemas.microsoft.com/office/powerpoint/2010/main">
    <mc:Choice Requires="p14">
      <p:transition spd="slow" p14:dur="2000" advTm="76885"/>
    </mc:Choice>
    <mc:Fallback xmlns="">
      <p:transition spd="slow" advTm="7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Hessian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from applying Newton’s method to the derivative of a real-valued function of a real variable:</a:t>
            </a:r>
          </a:p>
          <a:p>
            <a:pPr lvl="1"/>
            <a:r>
              <a:rPr lang="en-US" dirty="0"/>
              <a:t>A solution to </a:t>
            </a:r>
            <a:r>
              <a:rPr lang="en-US" i="1" dirty="0">
                <a:latin typeface="Times New Roman" panose="02020603050405020304" pitchFamily="18" charset="0"/>
              </a:rPr>
              <a:t>f</a:t>
            </a:r>
            <a:r>
              <a:rPr lang="en-US" dirty="0">
                <a:latin typeface="Times New Roman" panose="02020603050405020304" pitchFamily="18" charset="0"/>
              </a:rPr>
              <a:t> </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0</a:t>
            </a:r>
            <a:r>
              <a:rPr lang="en-US" dirty="0"/>
              <a:t> is</a:t>
            </a:r>
          </a:p>
          <a:p>
            <a:pPr lvl="2"/>
            <a:r>
              <a:rPr lang="en-US" dirty="0"/>
              <a:t>A local minimum if </a:t>
            </a:r>
            <a:r>
              <a:rPr lang="en-US" i="1" dirty="0">
                <a:latin typeface="Times New Roman" panose="02020603050405020304" pitchFamily="18" charset="0"/>
              </a:rPr>
              <a:t>f</a:t>
            </a:r>
            <a:r>
              <a:rPr lang="en-US" dirty="0">
                <a:latin typeface="Times New Roman" panose="02020603050405020304" pitchFamily="18" charset="0"/>
              </a:rPr>
              <a:t> </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&gt; 0</a:t>
            </a:r>
          </a:p>
          <a:p>
            <a:pPr lvl="2"/>
            <a:r>
              <a:rPr lang="en-US" dirty="0"/>
              <a:t>A local maximum if </a:t>
            </a:r>
            <a:r>
              <a:rPr lang="en-US" i="1" dirty="0">
                <a:latin typeface="Times New Roman" panose="02020603050405020304" pitchFamily="18" charset="0"/>
              </a:rPr>
              <a:t>f</a:t>
            </a:r>
            <a:r>
              <a:rPr lang="en-US" dirty="0">
                <a:latin typeface="Times New Roman" panose="02020603050405020304" pitchFamily="18" charset="0"/>
              </a:rPr>
              <a:t> </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&lt; 0</a:t>
            </a:r>
          </a:p>
          <a:p>
            <a:pPr lvl="2"/>
            <a:r>
              <a:rPr lang="en-US" dirty="0"/>
              <a:t>Of unknown character if </a:t>
            </a:r>
            <a:r>
              <a:rPr lang="en-US" i="1" dirty="0">
                <a:latin typeface="Times New Roman" panose="02020603050405020304" pitchFamily="18" charset="0"/>
              </a:rPr>
              <a:t>f</a:t>
            </a:r>
            <a:r>
              <a:rPr lang="en-US" dirty="0">
                <a:latin typeface="Times New Roman" panose="02020603050405020304" pitchFamily="18" charset="0"/>
              </a:rPr>
              <a:t> </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0</a:t>
            </a:r>
            <a:endParaRPr lang="en-US" dirty="0"/>
          </a:p>
          <a:p>
            <a:pPr lvl="3"/>
            <a:r>
              <a:rPr lang="en-US" dirty="0"/>
              <a:t>That is, it could be a maximum, a minimum or a saddle point</a:t>
            </a:r>
          </a:p>
          <a:p>
            <a:r>
              <a:rPr lang="en-US" dirty="0"/>
              <a:t>The same applies here:</a:t>
            </a:r>
          </a:p>
          <a:p>
            <a:pPr lvl="1"/>
            <a:r>
              <a:rPr lang="en-US" dirty="0"/>
              <a:t>A solution to                        is</a:t>
            </a:r>
          </a:p>
          <a:p>
            <a:pPr lvl="2"/>
            <a:r>
              <a:rPr lang="en-US" dirty="0"/>
              <a:t>A local minimum if                     is </a:t>
            </a:r>
            <a:r>
              <a:rPr lang="en-US" i="1" dirty="0"/>
              <a:t>positive definite</a:t>
            </a:r>
            <a:endParaRPr lang="en-US" dirty="0"/>
          </a:p>
          <a:p>
            <a:pPr lvl="3"/>
            <a:r>
              <a:rPr lang="en-US" dirty="0"/>
              <a:t>That is, all eigenvalues are positive</a:t>
            </a:r>
          </a:p>
          <a:p>
            <a:pPr lvl="2"/>
            <a:r>
              <a:rPr lang="en-US" dirty="0"/>
              <a:t> A local maximum if                     is </a:t>
            </a:r>
            <a:r>
              <a:rPr lang="en-US" i="1" dirty="0"/>
              <a:t>negative definite</a:t>
            </a:r>
            <a:endParaRPr lang="en-US" dirty="0"/>
          </a:p>
          <a:p>
            <a:pPr lvl="3"/>
            <a:r>
              <a:rPr lang="en-US" dirty="0"/>
              <a:t>That is, all eigenvalues are negative</a:t>
            </a:r>
          </a:p>
          <a:p>
            <a:pPr lvl="2"/>
            <a:r>
              <a:rPr lang="en-US" dirty="0"/>
              <a:t>Of unknown character otherwise</a:t>
            </a:r>
          </a:p>
          <a:p>
            <a:pPr lvl="2"/>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a:extLst>
              <a:ext uri="{FF2B5EF4-FFF2-40B4-BE49-F238E27FC236}">
                <a16:creationId xmlns:a16="http://schemas.microsoft.com/office/drawing/2014/main" id="{2A41D8FD-1983-40C3-B98F-0393A1381E9F}"/>
              </a:ext>
            </a:extLst>
          </p:cNvPr>
          <p:cNvGraphicFramePr>
            <a:graphicFrameLocks noChangeAspect="1"/>
          </p:cNvGraphicFramePr>
          <p:nvPr>
            <p:extLst>
              <p:ext uri="{D42A27DB-BD31-4B8C-83A1-F6EECF244321}">
                <p14:modId xmlns:p14="http://schemas.microsoft.com/office/powerpoint/2010/main" val="4294345387"/>
              </p:ext>
            </p:extLst>
          </p:nvPr>
        </p:nvGraphicFramePr>
        <p:xfrm>
          <a:off x="2818540" y="4523852"/>
          <a:ext cx="1312863" cy="519113"/>
        </p:xfrm>
        <a:graphic>
          <a:graphicData uri="http://schemas.openxmlformats.org/presentationml/2006/ole">
            <mc:AlternateContent xmlns:mc="http://schemas.openxmlformats.org/markup-compatibility/2006">
              <mc:Choice xmlns:v="urn:schemas-microsoft-com:vml" Requires="v">
                <p:oleObj spid="_x0000_s5125" name="Equation" r:id="rId6" imgW="672840" imgH="266400" progId="Equation.DSMT4">
                  <p:embed/>
                </p:oleObj>
              </mc:Choice>
              <mc:Fallback>
                <p:oleObj name="Equation" r:id="rId6" imgW="672840" imgH="266400" progId="Equation.DSMT4">
                  <p:embed/>
                  <p:pic>
                    <p:nvPicPr>
                      <p:cNvPr id="8" name="Object 7">
                        <a:extLst>
                          <a:ext uri="{FF2B5EF4-FFF2-40B4-BE49-F238E27FC236}">
                            <a16:creationId xmlns:a16="http://schemas.microsoft.com/office/drawing/2014/main" id="{2A41D8FD-1983-40C3-B98F-0393A1381E9F}"/>
                          </a:ext>
                        </a:extLst>
                      </p:cNvPr>
                      <p:cNvPicPr/>
                      <p:nvPr/>
                    </p:nvPicPr>
                    <p:blipFill>
                      <a:blip r:embed="rId7"/>
                      <a:stretch>
                        <a:fillRect/>
                      </a:stretch>
                    </p:blipFill>
                    <p:spPr>
                      <a:xfrm>
                        <a:off x="2818540" y="4523852"/>
                        <a:ext cx="1312863" cy="5191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B54CC8A-FD73-4B58-A078-CD817AFF1A5E}"/>
              </a:ext>
            </a:extLst>
          </p:cNvPr>
          <p:cNvGraphicFramePr>
            <a:graphicFrameLocks noChangeAspect="1"/>
          </p:cNvGraphicFramePr>
          <p:nvPr>
            <p:extLst>
              <p:ext uri="{D42A27DB-BD31-4B8C-83A1-F6EECF244321}">
                <p14:modId xmlns:p14="http://schemas.microsoft.com/office/powerpoint/2010/main" val="4238401817"/>
              </p:ext>
            </p:extLst>
          </p:nvPr>
        </p:nvGraphicFramePr>
        <p:xfrm>
          <a:off x="3775075" y="4921250"/>
          <a:ext cx="1050925" cy="495300"/>
        </p:xfrm>
        <a:graphic>
          <a:graphicData uri="http://schemas.openxmlformats.org/presentationml/2006/ole">
            <mc:AlternateContent xmlns:mc="http://schemas.openxmlformats.org/markup-compatibility/2006">
              <mc:Choice xmlns:v="urn:schemas-microsoft-com:vml" Requires="v">
                <p:oleObj spid="_x0000_s5126" name="Equation" r:id="rId8" imgW="571320" imgH="266400" progId="Equation.DSMT4">
                  <p:embed/>
                </p:oleObj>
              </mc:Choice>
              <mc:Fallback>
                <p:oleObj name="Equation" r:id="rId8" imgW="571320" imgH="266400" progId="Equation.DSMT4">
                  <p:embed/>
                  <p:pic>
                    <p:nvPicPr>
                      <p:cNvPr id="7" name="Object 6">
                        <a:extLst>
                          <a:ext uri="{FF2B5EF4-FFF2-40B4-BE49-F238E27FC236}">
                            <a16:creationId xmlns:a16="http://schemas.microsoft.com/office/drawing/2014/main" id="{3C67356D-AAE9-47F4-B9C3-FD7186388E57}"/>
                          </a:ext>
                        </a:extLst>
                      </p:cNvPr>
                      <p:cNvPicPr/>
                      <p:nvPr/>
                    </p:nvPicPr>
                    <p:blipFill>
                      <a:blip r:embed="rId9"/>
                      <a:stretch>
                        <a:fillRect/>
                      </a:stretch>
                    </p:blipFill>
                    <p:spPr>
                      <a:xfrm>
                        <a:off x="3775075" y="4921250"/>
                        <a:ext cx="1050925" cy="4953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EECBA6B-1EAF-4B1E-85E3-DAC81E29FE96}"/>
              </a:ext>
            </a:extLst>
          </p:cNvPr>
          <p:cNvGraphicFramePr>
            <a:graphicFrameLocks noChangeAspect="1"/>
          </p:cNvGraphicFramePr>
          <p:nvPr>
            <p:extLst>
              <p:ext uri="{D42A27DB-BD31-4B8C-83A1-F6EECF244321}">
                <p14:modId xmlns:p14="http://schemas.microsoft.com/office/powerpoint/2010/main" val="3909661448"/>
              </p:ext>
            </p:extLst>
          </p:nvPr>
        </p:nvGraphicFramePr>
        <p:xfrm>
          <a:off x="3876675" y="5635625"/>
          <a:ext cx="1049338" cy="495300"/>
        </p:xfrm>
        <a:graphic>
          <a:graphicData uri="http://schemas.openxmlformats.org/presentationml/2006/ole">
            <mc:AlternateContent xmlns:mc="http://schemas.openxmlformats.org/markup-compatibility/2006">
              <mc:Choice xmlns:v="urn:schemas-microsoft-com:vml" Requires="v">
                <p:oleObj spid="_x0000_s5127" name="Equation" r:id="rId10" imgW="571320" imgH="266400" progId="Equation.DSMT4">
                  <p:embed/>
                </p:oleObj>
              </mc:Choice>
              <mc:Fallback>
                <p:oleObj name="Equation" r:id="rId10" imgW="571320" imgH="266400" progId="Equation.DSMT4">
                  <p:embed/>
                  <p:pic>
                    <p:nvPicPr>
                      <p:cNvPr id="9" name="Object 8">
                        <a:extLst>
                          <a:ext uri="{FF2B5EF4-FFF2-40B4-BE49-F238E27FC236}">
                            <a16:creationId xmlns:a16="http://schemas.microsoft.com/office/drawing/2014/main" id="{0B54CC8A-FD73-4B58-A078-CD817AFF1A5E}"/>
                          </a:ext>
                        </a:extLst>
                      </p:cNvPr>
                      <p:cNvPicPr/>
                      <p:nvPr/>
                    </p:nvPicPr>
                    <p:blipFill>
                      <a:blip r:embed="rId11"/>
                      <a:stretch>
                        <a:fillRect/>
                      </a:stretch>
                    </p:blipFill>
                    <p:spPr>
                      <a:xfrm>
                        <a:off x="3876675" y="5635625"/>
                        <a:ext cx="1049338" cy="49530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4976E5B9-9801-4EA0-AC74-0D183B5C27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40323131"/>
      </p:ext>
    </p:extLst>
  </p:cSld>
  <p:clrMapOvr>
    <a:masterClrMapping/>
  </p:clrMapOvr>
  <mc:AlternateContent xmlns:mc="http://schemas.openxmlformats.org/markup-compatibility/2006" xmlns:p14="http://schemas.microsoft.com/office/powerpoint/2010/main">
    <mc:Choice Requires="p14">
      <p:transition spd="slow" p14:dur="2000" advTm="125528"/>
    </mc:Choice>
    <mc:Fallback xmlns="">
      <p:transition spd="slow" advTm="125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F2F-081A-4786-AF39-25A659DF811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D7F5B5F-07C9-48CA-969B-380523ED96F8}"/>
              </a:ext>
            </a:extLst>
          </p:cNvPr>
          <p:cNvSpPr>
            <a:spLocks noGrp="1"/>
          </p:cNvSpPr>
          <p:nvPr>
            <p:ph idx="1"/>
          </p:nvPr>
        </p:nvSpPr>
        <p:spPr>
          <a:xfrm>
            <a:off x="457200" y="1600200"/>
            <a:ext cx="8534400" cy="4525963"/>
          </a:xfrm>
        </p:spPr>
        <p:txBody>
          <a:bodyPr/>
          <a:lstStyle/>
          <a:p>
            <a:r>
              <a:rPr lang="en-US" dirty="0"/>
              <a:t>Consider the function</a:t>
            </a:r>
          </a:p>
          <a:p>
            <a:pPr marL="0" indent="0" algn="ctr">
              <a:buNone/>
            </a:pPr>
            <a:r>
              <a:rPr lang="en-US" dirty="0">
                <a:latin typeface="Times New Roman" panose="02020603050405020304" pitchFamily="18" charset="0"/>
              </a:rPr>
              <a:t>5</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+ 6</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 + 7</a:t>
            </a:r>
            <a:r>
              <a:rPr lang="en-US" i="1" dirty="0">
                <a:latin typeface="Times New Roman" panose="02020603050405020304" pitchFamily="18" charset="0"/>
              </a:rPr>
              <a:t>z</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xy</a:t>
            </a:r>
            <a:r>
              <a:rPr lang="en-US" dirty="0">
                <a:latin typeface="Times New Roman" panose="02020603050405020304" pitchFamily="18" charset="0"/>
              </a:rPr>
              <a:t> – 3</a:t>
            </a:r>
            <a:r>
              <a:rPr lang="en-US" i="1" dirty="0">
                <a:latin typeface="Times New Roman" panose="02020603050405020304" pitchFamily="18" charset="0"/>
              </a:rPr>
              <a:t>yz</a:t>
            </a:r>
            <a:r>
              <a:rPr lang="en-US" dirty="0">
                <a:latin typeface="Times New Roman" panose="02020603050405020304" pitchFamily="18" charset="0"/>
              </a:rPr>
              <a:t> – 28</a:t>
            </a:r>
            <a:r>
              <a:rPr lang="en-US" i="1" dirty="0">
                <a:latin typeface="Times New Roman" panose="02020603050405020304" pitchFamily="18" charset="0"/>
              </a:rPr>
              <a:t>x </a:t>
            </a:r>
            <a:r>
              <a:rPr lang="en-US" dirty="0">
                <a:latin typeface="Times New Roman" panose="02020603050405020304" pitchFamily="18" charset="0"/>
              </a:rPr>
              <a:t>+ 6</a:t>
            </a:r>
            <a:r>
              <a:rPr lang="en-US" i="1" dirty="0">
                <a:latin typeface="Times New Roman" panose="02020603050405020304" pitchFamily="18" charset="0"/>
              </a:rPr>
              <a:t>y </a:t>
            </a:r>
            <a:r>
              <a:rPr lang="en-US" dirty="0">
                <a:latin typeface="Times New Roman" panose="02020603050405020304" pitchFamily="18" charset="0"/>
              </a:rPr>
              <a:t>– 3</a:t>
            </a:r>
            <a:r>
              <a:rPr lang="en-US" i="1" dirty="0">
                <a:latin typeface="Times New Roman" panose="02020603050405020304" pitchFamily="18" charset="0"/>
              </a:rPr>
              <a:t>z</a:t>
            </a:r>
            <a:r>
              <a:rPr lang="en-US" dirty="0">
                <a:latin typeface="Times New Roman" panose="02020603050405020304" pitchFamily="18" charset="0"/>
              </a:rPr>
              <a:t> + 1</a:t>
            </a:r>
            <a:endParaRPr lang="en-US" i="1" dirty="0">
              <a:latin typeface="Times New Roman" panose="02020603050405020304" pitchFamily="18" charset="0"/>
            </a:endParaRPr>
          </a:p>
          <a:p>
            <a:pPr lvl="1"/>
            <a:r>
              <a:rPr lang="en-US" dirty="0"/>
              <a:t>This is a quadratic polynomial in </a:t>
            </a:r>
            <a:r>
              <a:rPr lang="en-US" b="1" dirty="0"/>
              <a:t>u</a:t>
            </a:r>
            <a:r>
              <a:rPr lang="en-US" dirty="0"/>
              <a:t>, so we calculate:</a:t>
            </a:r>
          </a:p>
          <a:p>
            <a:pPr lvl="1"/>
            <a:endParaRPr lang="en-US" dirty="0"/>
          </a:p>
          <a:p>
            <a:pPr lvl="1"/>
            <a:endParaRPr lang="en-US" dirty="0"/>
          </a:p>
          <a:p>
            <a:pPr lvl="1"/>
            <a:endParaRPr lang="en-US" dirty="0"/>
          </a:p>
          <a:p>
            <a:pPr lvl="1"/>
            <a:r>
              <a:rPr lang="en-US" dirty="0"/>
              <a:t>Thus, all we must solve is:</a:t>
            </a:r>
          </a:p>
          <a:p>
            <a:pPr lvl="1"/>
            <a:endParaRPr lang="en-US" sz="1800" dirty="0"/>
          </a:p>
          <a:p>
            <a:pPr lvl="1"/>
            <a:endParaRPr lang="en-US" sz="1800" dirty="0"/>
          </a:p>
          <a:p>
            <a:pPr lvl="1"/>
            <a:endParaRPr lang="en-US" sz="1800" dirty="0"/>
          </a:p>
          <a:p>
            <a:pPr lvl="1"/>
            <a:endParaRPr lang="en-US" dirty="0"/>
          </a:p>
          <a:p>
            <a:pPr lvl="1"/>
            <a:r>
              <a:rPr lang="en-US" dirty="0"/>
              <a:t>Thus,                   , we note                        , and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–44</a:t>
            </a:r>
          </a:p>
        </p:txBody>
      </p:sp>
      <p:sp>
        <p:nvSpPr>
          <p:cNvPr id="4" name="Footer Placeholder 3">
            <a:extLst>
              <a:ext uri="{FF2B5EF4-FFF2-40B4-BE49-F238E27FC236}">
                <a16:creationId xmlns:a16="http://schemas.microsoft.com/office/drawing/2014/main" id="{795BFEF3-D670-4857-8CD7-B36BA86DA41F}"/>
              </a:ext>
            </a:extLst>
          </p:cNvPr>
          <p:cNvSpPr>
            <a:spLocks noGrp="1"/>
          </p:cNvSpPr>
          <p:nvPr>
            <p:ph type="ftr" sz="quarter" idx="11"/>
          </p:nvPr>
        </p:nvSpPr>
        <p:spPr/>
        <p:txBody>
          <a:bodyPr/>
          <a:lstStyle/>
          <a:p>
            <a:r>
              <a:rPr lang="en-US"/>
              <a:t>Newton's method for finding extrema in n dimensions</a:t>
            </a:r>
            <a:endParaRPr lang="en-CA" dirty="0"/>
          </a:p>
        </p:txBody>
      </p:sp>
      <p:sp>
        <p:nvSpPr>
          <p:cNvPr id="5" name="Slide Number Placeholder 4">
            <a:extLst>
              <a:ext uri="{FF2B5EF4-FFF2-40B4-BE49-F238E27FC236}">
                <a16:creationId xmlns:a16="http://schemas.microsoft.com/office/drawing/2014/main" id="{0362C637-99E2-4DF1-BFA2-B9D8C8FCC051}"/>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a:extLst>
              <a:ext uri="{FF2B5EF4-FFF2-40B4-BE49-F238E27FC236}">
                <a16:creationId xmlns:a16="http://schemas.microsoft.com/office/drawing/2014/main" id="{117E9197-8B2B-4D99-B7AB-13F75FCC0F5E}"/>
              </a:ext>
            </a:extLst>
          </p:cNvPr>
          <p:cNvGraphicFramePr>
            <a:graphicFrameLocks noChangeAspect="1"/>
          </p:cNvGraphicFramePr>
          <p:nvPr>
            <p:extLst>
              <p:ext uri="{D42A27DB-BD31-4B8C-83A1-F6EECF244321}">
                <p14:modId xmlns:p14="http://schemas.microsoft.com/office/powerpoint/2010/main" val="2601583315"/>
              </p:ext>
            </p:extLst>
          </p:nvPr>
        </p:nvGraphicFramePr>
        <p:xfrm>
          <a:off x="1689100" y="2757488"/>
          <a:ext cx="5767388" cy="1104900"/>
        </p:xfrm>
        <a:graphic>
          <a:graphicData uri="http://schemas.openxmlformats.org/presentationml/2006/ole">
            <mc:AlternateContent xmlns:mc="http://schemas.openxmlformats.org/markup-compatibility/2006">
              <mc:Choice xmlns:v="urn:schemas-microsoft-com:vml" Requires="v">
                <p:oleObj spid="_x0000_s6151" name="Equation" r:id="rId6" imgW="3136680" imgH="596880" progId="Equation.DSMT4">
                  <p:embed/>
                </p:oleObj>
              </mc:Choice>
              <mc:Fallback>
                <p:oleObj name="Equation" r:id="rId6" imgW="3136680" imgH="596880" progId="Equation.DSMT4">
                  <p:embed/>
                  <p:pic>
                    <p:nvPicPr>
                      <p:cNvPr id="8" name="Object 7">
                        <a:extLst>
                          <a:ext uri="{FF2B5EF4-FFF2-40B4-BE49-F238E27FC236}">
                            <a16:creationId xmlns:a16="http://schemas.microsoft.com/office/drawing/2014/main" id="{273A3A09-CC04-4730-AE71-414BB135A8AC}"/>
                          </a:ext>
                        </a:extLst>
                      </p:cNvPr>
                      <p:cNvPicPr/>
                      <p:nvPr/>
                    </p:nvPicPr>
                    <p:blipFill>
                      <a:blip r:embed="rId7"/>
                      <a:stretch>
                        <a:fillRect/>
                      </a:stretch>
                    </p:blipFill>
                    <p:spPr>
                      <a:xfrm>
                        <a:off x="1689100" y="2757488"/>
                        <a:ext cx="5767388" cy="1104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E1D5209-C421-4B74-B2CB-0C31F59DC36D}"/>
              </a:ext>
            </a:extLst>
          </p:cNvPr>
          <p:cNvGraphicFramePr>
            <a:graphicFrameLocks noChangeAspect="1"/>
          </p:cNvGraphicFramePr>
          <p:nvPr>
            <p:extLst>
              <p:ext uri="{D42A27DB-BD31-4B8C-83A1-F6EECF244321}">
                <p14:modId xmlns:p14="http://schemas.microsoft.com/office/powerpoint/2010/main" val="564929362"/>
              </p:ext>
            </p:extLst>
          </p:nvPr>
        </p:nvGraphicFramePr>
        <p:xfrm>
          <a:off x="1947863" y="4192588"/>
          <a:ext cx="5168900" cy="1106487"/>
        </p:xfrm>
        <a:graphic>
          <a:graphicData uri="http://schemas.openxmlformats.org/presentationml/2006/ole">
            <mc:AlternateContent xmlns:mc="http://schemas.openxmlformats.org/markup-compatibility/2006">
              <mc:Choice xmlns:v="urn:schemas-microsoft-com:vml" Requires="v">
                <p:oleObj spid="_x0000_s6152" name="Equation" r:id="rId8" imgW="2806560" imgH="596880" progId="Equation.DSMT4">
                  <p:embed/>
                </p:oleObj>
              </mc:Choice>
              <mc:Fallback>
                <p:oleObj name="Equation" r:id="rId8" imgW="2806560" imgH="596880" progId="Equation.DSMT4">
                  <p:embed/>
                  <p:pic>
                    <p:nvPicPr>
                      <p:cNvPr id="6" name="Object 5">
                        <a:extLst>
                          <a:ext uri="{FF2B5EF4-FFF2-40B4-BE49-F238E27FC236}">
                            <a16:creationId xmlns:a16="http://schemas.microsoft.com/office/drawing/2014/main" id="{117E9197-8B2B-4D99-B7AB-13F75FCC0F5E}"/>
                          </a:ext>
                        </a:extLst>
                      </p:cNvPr>
                      <p:cNvPicPr/>
                      <p:nvPr/>
                    </p:nvPicPr>
                    <p:blipFill>
                      <a:blip r:embed="rId9"/>
                      <a:stretch>
                        <a:fillRect/>
                      </a:stretch>
                    </p:blipFill>
                    <p:spPr>
                      <a:xfrm>
                        <a:off x="1947863" y="4192588"/>
                        <a:ext cx="5168900" cy="11064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863657B-72E4-457A-BFE2-4B3B27015B8D}"/>
              </a:ext>
            </a:extLst>
          </p:cNvPr>
          <p:cNvGraphicFramePr>
            <a:graphicFrameLocks noChangeAspect="1"/>
          </p:cNvGraphicFramePr>
          <p:nvPr>
            <p:extLst>
              <p:ext uri="{D42A27DB-BD31-4B8C-83A1-F6EECF244321}">
                <p14:modId xmlns:p14="http://schemas.microsoft.com/office/powerpoint/2010/main" val="88130822"/>
              </p:ext>
            </p:extLst>
          </p:nvPr>
        </p:nvGraphicFramePr>
        <p:xfrm>
          <a:off x="1969414" y="5299075"/>
          <a:ext cx="1079500" cy="1217613"/>
        </p:xfrm>
        <a:graphic>
          <a:graphicData uri="http://schemas.openxmlformats.org/presentationml/2006/ole">
            <mc:AlternateContent xmlns:mc="http://schemas.openxmlformats.org/markup-compatibility/2006">
              <mc:Choice xmlns:v="urn:schemas-microsoft-com:vml" Requires="v">
                <p:oleObj spid="_x0000_s6153" name="Equation" r:id="rId10" imgW="533160" imgH="596880" progId="Equation.DSMT4">
                  <p:embed/>
                </p:oleObj>
              </mc:Choice>
              <mc:Fallback>
                <p:oleObj name="Equation" r:id="rId10" imgW="533160" imgH="596880" progId="Equation.DSMT4">
                  <p:embed/>
                  <p:pic>
                    <p:nvPicPr>
                      <p:cNvPr id="7" name="Object 6">
                        <a:extLst>
                          <a:ext uri="{FF2B5EF4-FFF2-40B4-BE49-F238E27FC236}">
                            <a16:creationId xmlns:a16="http://schemas.microsoft.com/office/drawing/2014/main" id="{9E1D5209-C421-4B74-B2CB-0C31F59DC36D}"/>
                          </a:ext>
                        </a:extLst>
                      </p:cNvPr>
                      <p:cNvPicPr/>
                      <p:nvPr/>
                    </p:nvPicPr>
                    <p:blipFill>
                      <a:blip r:embed="rId11"/>
                      <a:stretch>
                        <a:fillRect/>
                      </a:stretch>
                    </p:blipFill>
                    <p:spPr>
                      <a:xfrm>
                        <a:off x="1969414" y="5299075"/>
                        <a:ext cx="1079500" cy="12176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633A609-C544-4AD1-BEB1-30090140A52F}"/>
              </a:ext>
            </a:extLst>
          </p:cNvPr>
          <p:cNvGraphicFramePr>
            <a:graphicFrameLocks noChangeAspect="1"/>
          </p:cNvGraphicFramePr>
          <p:nvPr>
            <p:extLst>
              <p:ext uri="{D42A27DB-BD31-4B8C-83A1-F6EECF244321}">
                <p14:modId xmlns:p14="http://schemas.microsoft.com/office/powerpoint/2010/main" val="2198505515"/>
              </p:ext>
            </p:extLst>
          </p:nvPr>
        </p:nvGraphicFramePr>
        <p:xfrm>
          <a:off x="4157663" y="5675313"/>
          <a:ext cx="1273175" cy="512762"/>
        </p:xfrm>
        <a:graphic>
          <a:graphicData uri="http://schemas.openxmlformats.org/presentationml/2006/ole">
            <mc:AlternateContent xmlns:mc="http://schemas.openxmlformats.org/markup-compatibility/2006">
              <mc:Choice xmlns:v="urn:schemas-microsoft-com:vml" Requires="v">
                <p:oleObj spid="_x0000_s6154" name="Equation" r:id="rId12" imgW="571320" imgH="228600" progId="Equation.DSMT4">
                  <p:embed/>
                </p:oleObj>
              </mc:Choice>
              <mc:Fallback>
                <p:oleObj name="Equation" r:id="rId12" imgW="571320" imgH="228600" progId="Equation.DSMT4">
                  <p:embed/>
                  <p:pic>
                    <p:nvPicPr>
                      <p:cNvPr id="6" name="Object 5">
                        <a:extLst>
                          <a:ext uri="{FF2B5EF4-FFF2-40B4-BE49-F238E27FC236}">
                            <a16:creationId xmlns:a16="http://schemas.microsoft.com/office/drawing/2014/main" id="{117E9197-8B2B-4D99-B7AB-13F75FCC0F5E}"/>
                          </a:ext>
                        </a:extLst>
                      </p:cNvPr>
                      <p:cNvPicPr/>
                      <p:nvPr/>
                    </p:nvPicPr>
                    <p:blipFill>
                      <a:blip r:embed="rId13"/>
                      <a:stretch>
                        <a:fillRect/>
                      </a:stretch>
                    </p:blipFill>
                    <p:spPr>
                      <a:xfrm>
                        <a:off x="4157663" y="5675313"/>
                        <a:ext cx="1273175" cy="5127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4296C15-3527-4921-957F-C781A1288917}"/>
              </a:ext>
            </a:extLst>
          </p:cNvPr>
          <p:cNvGraphicFramePr>
            <a:graphicFrameLocks noChangeAspect="1"/>
          </p:cNvGraphicFramePr>
          <p:nvPr>
            <p:extLst>
              <p:ext uri="{D42A27DB-BD31-4B8C-83A1-F6EECF244321}">
                <p14:modId xmlns:p14="http://schemas.microsoft.com/office/powerpoint/2010/main" val="1750556941"/>
              </p:ext>
            </p:extLst>
          </p:nvPr>
        </p:nvGraphicFramePr>
        <p:xfrm>
          <a:off x="7857013" y="2268855"/>
          <a:ext cx="897573" cy="1215390"/>
        </p:xfrm>
        <a:graphic>
          <a:graphicData uri="http://schemas.openxmlformats.org/presentationml/2006/ole">
            <mc:AlternateContent xmlns:mc="http://schemas.openxmlformats.org/markup-compatibility/2006">
              <mc:Choice xmlns:v="urn:schemas-microsoft-com:vml" Requires="v">
                <p:oleObj spid="_x0000_s6155" name="Equation" r:id="rId14" imgW="444240" imgH="596880" progId="Equation.DSMT4">
                  <p:embed/>
                </p:oleObj>
              </mc:Choice>
              <mc:Fallback>
                <p:oleObj name="Equation" r:id="rId14" imgW="444240" imgH="596880" progId="Equation.DSMT4">
                  <p:embed/>
                  <p:pic>
                    <p:nvPicPr>
                      <p:cNvPr id="6" name="Object 5">
                        <a:extLst>
                          <a:ext uri="{FF2B5EF4-FFF2-40B4-BE49-F238E27FC236}">
                            <a16:creationId xmlns:a16="http://schemas.microsoft.com/office/drawing/2014/main" id="{117E9197-8B2B-4D99-B7AB-13F75FCC0F5E}"/>
                          </a:ext>
                        </a:extLst>
                      </p:cNvPr>
                      <p:cNvPicPr/>
                      <p:nvPr/>
                    </p:nvPicPr>
                    <p:blipFill>
                      <a:blip r:embed="rId15"/>
                      <a:stretch>
                        <a:fillRect/>
                      </a:stretch>
                    </p:blipFill>
                    <p:spPr>
                      <a:xfrm>
                        <a:off x="7857013" y="2268855"/>
                        <a:ext cx="897573" cy="121539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A2B895F2-7C9D-49E9-A617-8AEBCB86271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82780687"/>
      </p:ext>
    </p:extLst>
  </p:cSld>
  <p:clrMapOvr>
    <a:masterClrMapping/>
  </p:clrMapOvr>
  <mc:AlternateContent xmlns:mc="http://schemas.openxmlformats.org/markup-compatibility/2006" xmlns:p14="http://schemas.microsoft.com/office/powerpoint/2010/main">
    <mc:Choice Requires="p14">
      <p:transition spd="slow" p14:dur="2000" advTm="130566"/>
    </mc:Choice>
    <mc:Fallback xmlns="">
      <p:transition spd="slow" advTm="13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4|24.7"/>
</p:tagLst>
</file>

<file path=ppt/tags/tag10.xml><?xml version="1.0" encoding="utf-8"?>
<p:tagLst xmlns:a="http://schemas.openxmlformats.org/drawingml/2006/main" xmlns:r="http://schemas.openxmlformats.org/officeDocument/2006/relationships" xmlns:p="http://schemas.openxmlformats.org/presentationml/2006/main">
  <p:tag name="TIMING" val="|19.8|22.7|27.2"/>
</p:tagLst>
</file>

<file path=ppt/tags/tag11.xml><?xml version="1.0" encoding="utf-8"?>
<p:tagLst xmlns:a="http://schemas.openxmlformats.org/drawingml/2006/main" xmlns:r="http://schemas.openxmlformats.org/officeDocument/2006/relationships" xmlns:p="http://schemas.openxmlformats.org/presentationml/2006/main">
  <p:tag name="TIMING" val="|9|11.4"/>
</p:tagLst>
</file>

<file path=ppt/tags/tag12.xml><?xml version="1.0" encoding="utf-8"?>
<p:tagLst xmlns:a="http://schemas.openxmlformats.org/drawingml/2006/main" xmlns:r="http://schemas.openxmlformats.org/officeDocument/2006/relationships" xmlns:p="http://schemas.openxmlformats.org/presentationml/2006/main">
  <p:tag name="TIMING" val="|15.6|7.4|22.6"/>
</p:tagLst>
</file>

<file path=ppt/tags/tag13.xml><?xml version="1.0" encoding="utf-8"?>
<p:tagLst xmlns:a="http://schemas.openxmlformats.org/drawingml/2006/main" xmlns:r="http://schemas.openxmlformats.org/officeDocument/2006/relationships" xmlns:p="http://schemas.openxmlformats.org/presentationml/2006/main">
  <p:tag name="TIMING" val="|8.3|5.2|20.6"/>
</p:tagLst>
</file>

<file path=ppt/tags/tag14.xml><?xml version="1.0" encoding="utf-8"?>
<p:tagLst xmlns:a="http://schemas.openxmlformats.org/drawingml/2006/main" xmlns:r="http://schemas.openxmlformats.org/officeDocument/2006/relationships" xmlns:p="http://schemas.openxmlformats.org/presentationml/2006/main">
  <p:tag name="TIMING" val="|6.4|14.7|5.3"/>
</p:tagLst>
</file>

<file path=ppt/tags/tag15.xml><?xml version="1.0" encoding="utf-8"?>
<p:tagLst xmlns:a="http://schemas.openxmlformats.org/drawingml/2006/main" xmlns:r="http://schemas.openxmlformats.org/officeDocument/2006/relationships" xmlns:p="http://schemas.openxmlformats.org/presentationml/2006/main">
  <p:tag name="TIMING" val="|8|6|9|13.6|11.4|4.3|4.5|8.1|4.3|4.1|5.4"/>
</p:tagLst>
</file>

<file path=ppt/tags/tag16.xml><?xml version="1.0" encoding="utf-8"?>
<p:tagLst xmlns:a="http://schemas.openxmlformats.org/drawingml/2006/main" xmlns:r="http://schemas.openxmlformats.org/officeDocument/2006/relationships" xmlns:p="http://schemas.openxmlformats.org/presentationml/2006/main">
  <p:tag name="TIMING" val="|16.9|10"/>
</p:tagLst>
</file>

<file path=ppt/tags/tag17.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8|12"/>
</p:tagLst>
</file>

<file path=ppt/tags/tag3.xml><?xml version="1.0" encoding="utf-8"?>
<p:tagLst xmlns:a="http://schemas.openxmlformats.org/drawingml/2006/main" xmlns:r="http://schemas.openxmlformats.org/officeDocument/2006/relationships" xmlns:p="http://schemas.openxmlformats.org/presentationml/2006/main">
  <p:tag name="TIMING" val="|11.5|18.4|15.2|49.9"/>
</p:tagLst>
</file>

<file path=ppt/tags/tag4.xml><?xml version="1.0" encoding="utf-8"?>
<p:tagLst xmlns:a="http://schemas.openxmlformats.org/drawingml/2006/main" xmlns:r="http://schemas.openxmlformats.org/officeDocument/2006/relationships" xmlns:p="http://schemas.openxmlformats.org/presentationml/2006/main">
  <p:tag name="TIMING" val="|13.3|17.5"/>
</p:tagLst>
</file>

<file path=ppt/tags/tag5.xml><?xml version="1.0" encoding="utf-8"?>
<p:tagLst xmlns:a="http://schemas.openxmlformats.org/drawingml/2006/main" xmlns:r="http://schemas.openxmlformats.org/officeDocument/2006/relationships" xmlns:p="http://schemas.openxmlformats.org/presentationml/2006/main">
  <p:tag name="TIMING" val="|5.8"/>
</p:tagLst>
</file>

<file path=ppt/tags/tag6.xml><?xml version="1.0" encoding="utf-8"?>
<p:tagLst xmlns:a="http://schemas.openxmlformats.org/drawingml/2006/main" xmlns:r="http://schemas.openxmlformats.org/officeDocument/2006/relationships" xmlns:p="http://schemas.openxmlformats.org/presentationml/2006/main">
  <p:tag name="TIMING" val="|8.5|4.3|7.6|6.3|5.5|6.6|6.6|4.2|7.1|21|7.2|16"/>
</p:tagLst>
</file>

<file path=ppt/tags/tag7.xml><?xml version="1.0" encoding="utf-8"?>
<p:tagLst xmlns:a="http://schemas.openxmlformats.org/drawingml/2006/main" xmlns:r="http://schemas.openxmlformats.org/officeDocument/2006/relationships" xmlns:p="http://schemas.openxmlformats.org/presentationml/2006/main">
  <p:tag name="TIMING" val="|6.6|21.5|28.9|20.3"/>
</p:tagLst>
</file>

<file path=ppt/tags/tag8.xml><?xml version="1.0" encoding="utf-8"?>
<p:tagLst xmlns:a="http://schemas.openxmlformats.org/drawingml/2006/main" xmlns:r="http://schemas.openxmlformats.org/officeDocument/2006/relationships" xmlns:p="http://schemas.openxmlformats.org/presentationml/2006/main">
  <p:tag name="TIMING" val="|6.6|21.5|28.9|20.3"/>
</p:tagLst>
</file>

<file path=ppt/tags/tag9.xml><?xml version="1.0" encoding="utf-8"?>
<p:tagLst xmlns:a="http://schemas.openxmlformats.org/drawingml/2006/main" xmlns:r="http://schemas.openxmlformats.org/officeDocument/2006/relationships" xmlns:p="http://schemas.openxmlformats.org/presentationml/2006/main">
  <p:tag name="TIMING" val="|19.8|22.7|2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101136</TotalTime>
  <Words>1398</Words>
  <Application>Microsoft Office PowerPoint</Application>
  <PresentationFormat>On-screen Show (4:3)</PresentationFormat>
  <Paragraphs>198</Paragraphs>
  <Slides>23</Slides>
  <Notes>0</Notes>
  <HiddenSlides>0</HiddenSlides>
  <MMClips>23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35"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Newton’s method for finding extrema in n dimensions</vt:lpstr>
      <vt:lpstr>Introduction</vt:lpstr>
      <vt:lpstr>Newton’s method</vt:lpstr>
      <vt:lpstr>Newton’s method</vt:lpstr>
      <vt:lpstr>Newton’s method</vt:lpstr>
      <vt:lpstr>The Hessian</vt:lpstr>
      <vt:lpstr>The Hessian</vt:lpstr>
      <vt:lpstr>The Hessian</vt:lpstr>
      <vt:lpstr>Example</vt:lpstr>
      <vt:lpstr>Example</vt:lpstr>
      <vt:lpstr>Example</vt:lpstr>
      <vt:lpstr>Example</vt:lpstr>
      <vt:lpstr>Example</vt:lpstr>
      <vt:lpstr>Example</vt:lpstr>
      <vt:lpstr>Example</vt:lpstr>
      <vt:lpstr>Example</vt:lpstr>
      <vt:lpstr>Implementation</vt:lpstr>
      <vt:lpstr>When to use?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1751</cp:revision>
  <cp:lastPrinted>2021-04-01T01:38:00Z</cp:lastPrinted>
  <dcterms:created xsi:type="dcterms:W3CDTF">2020-04-30T19:27:29Z</dcterms:created>
  <dcterms:modified xsi:type="dcterms:W3CDTF">2024-04-10T18:33:38Z</dcterms:modified>
</cp:coreProperties>
</file>